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  <p:sldMasterId id="2147483666" r:id="rId2"/>
    <p:sldMasterId id="2147483673" r:id="rId3"/>
    <p:sldMasterId id="2147483681" r:id="rId4"/>
    <p:sldMasterId id="2147483692" r:id="rId5"/>
    <p:sldMasterId id="2147483707" r:id="rId6"/>
  </p:sldMasterIdLst>
  <p:notesMasterIdLst>
    <p:notesMasterId r:id="rId33"/>
  </p:notesMasterIdLst>
  <p:sldIdLst>
    <p:sldId id="256" r:id="rId7"/>
    <p:sldId id="257" r:id="rId8"/>
    <p:sldId id="282" r:id="rId9"/>
    <p:sldId id="295" r:id="rId10"/>
    <p:sldId id="288" r:id="rId11"/>
    <p:sldId id="302" r:id="rId12"/>
    <p:sldId id="301" r:id="rId13"/>
    <p:sldId id="308" r:id="rId14"/>
    <p:sldId id="309" r:id="rId15"/>
    <p:sldId id="303" r:id="rId16"/>
    <p:sldId id="304" r:id="rId17"/>
    <p:sldId id="310" r:id="rId18"/>
    <p:sldId id="305" r:id="rId19"/>
    <p:sldId id="306" r:id="rId20"/>
    <p:sldId id="307" r:id="rId21"/>
    <p:sldId id="296" r:id="rId22"/>
    <p:sldId id="312" r:id="rId23"/>
    <p:sldId id="313" r:id="rId24"/>
    <p:sldId id="311" r:id="rId25"/>
    <p:sldId id="285" r:id="rId26"/>
    <p:sldId id="300" r:id="rId27"/>
    <p:sldId id="286" r:id="rId28"/>
    <p:sldId id="287" r:id="rId29"/>
    <p:sldId id="299" r:id="rId30"/>
    <p:sldId id="281" r:id="rId31"/>
    <p:sldId id="279" r:id="rId32"/>
  </p:sldIdLst>
  <p:sldSz cx="9144000" cy="5143500" type="screen16x9"/>
  <p:notesSz cx="6858000" cy="9144000"/>
  <p:defaultTextStyle>
    <a:defPPr>
      <a:defRPr lang="en-US"/>
    </a:defPPr>
    <a:lvl1pPr marL="0" algn="l" defTabSz="4571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8" algn="l" defTabSz="4571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72" algn="l" defTabSz="4571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96" algn="l" defTabSz="4571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18" algn="l" defTabSz="4571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44" algn="l" defTabSz="4571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66" algn="l" defTabSz="4571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90" algn="l" defTabSz="4571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0202"/>
    <a:srgbClr val="330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277" d="100"/>
          <a:sy n="277" d="100"/>
        </p:scale>
        <p:origin x="-320" y="-104"/>
      </p:cViewPr>
      <p:guideLst>
        <p:guide orient="horz" pos="1582"/>
        <p:guide pos="344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7" d="100"/>
        <a:sy n="16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157B2F-9D04-EA41-8B19-A78C9997970E}" type="datetimeFigureOut">
              <a:rPr lang="en-US" smtClean="0"/>
              <a:t>10/2/15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1DCA3-928E-4D4B-B9EF-373C0C30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4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4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2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6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1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66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332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distill down all the “new” types of big data that are being managed by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Haodop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they generally fall into the six categories .. as represented as columns on the left side of this slide…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sentiment &amp; web,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clickstream,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machine &amp; sensor,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geographic data, </a:t>
            </a:r>
          </a:p>
          <a:p>
            <a:pPr lvl="0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erver logs and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and general unstructured content, the stuff we find in docs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pdfs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throughout our organization. 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 various vertical, best-practice architectures have emerged to surface the value from Hadoop and HDP. Some representative appear here: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Advertisers target ads to their best customer segment and also analyze point-of-sale data to determine the effectiveness of campaigns. 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Banks detect fraud and money laundering while also improving customer service. 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Hospitals respond to patients in real time and then analyze historical data to reduce readmission rates. 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Manufacturers control quality on the production line and then diagnose product defects in the aggregate. 	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Oil companies predict and repair equipment proactively and also analyze equipment durability under varied circumstances.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Telecoms allocate bandwidth in real time, and later discover unforeseen patterns after analyzing billions of historical call records.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Retailers make sure the shelves are stocked today and also plan their product mix for next year.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  WHAT IS YOUR USE CASE???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0487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jpg"/><Relationship Id="rId3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jpg"/><Relationship Id="rId3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jpg"/><Relationship Id="rId3" Type="http://schemas.openxmlformats.org/officeDocument/2006/relationships/image" Target="../media/image12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5.emf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5.emf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8" y="1534547"/>
            <a:ext cx="6972300" cy="1981317"/>
          </a:xfrm>
          <a:prstGeom prst="rect">
            <a:avLst/>
          </a:prstGeom>
        </p:spPr>
        <p:txBody>
          <a:bodyPr lIns="91424" tIns="45712" rIns="91424" bIns="45712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2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24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372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49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463" y="3515864"/>
            <a:ext cx="1600200" cy="104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289" y="4265075"/>
            <a:ext cx="1371600" cy="695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2044" y="987678"/>
            <a:ext cx="2425295" cy="122224"/>
          </a:xfrm>
          <a:prstGeom prst="rect">
            <a:avLst/>
          </a:prstGeom>
        </p:spPr>
      </p:pic>
      <p:pic>
        <p:nvPicPr>
          <p:cNvPr id="7" name="Picture 6" descr="AngleBackground_gold_RGB.pn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2698" r="20731" b="93348"/>
          <a:stretch/>
        </p:blipFill>
        <p:spPr>
          <a:xfrm>
            <a:off x="-71550" y="-104775"/>
            <a:ext cx="9367953" cy="35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8" y="278636"/>
            <a:ext cx="8184662" cy="743999"/>
          </a:xfrm>
          <a:prstGeom prst="rect">
            <a:avLst/>
          </a:prstGeom>
        </p:spPr>
        <p:txBody>
          <a:bodyPr lIns="91424" tIns="45712" rIns="91424" bIns="45712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45712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24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372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49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302545"/>
            <a:ext cx="8196210" cy="3011623"/>
          </a:xfrm>
          <a:prstGeom prst="rect">
            <a:avLst/>
          </a:prstGeom>
        </p:spPr>
        <p:txBody>
          <a:bodyPr lIns="91424" tIns="45712" rIns="91424" bIns="45712"/>
          <a:lstStyle>
            <a:lvl1pPr marL="342841" indent="-342841">
              <a:buFont typeface="Lucida Grande"/>
              <a:buChar char="&gt;"/>
              <a:defRPr sz="24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1pPr>
            <a:lvl2pPr>
              <a:defRPr sz="20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2pPr>
            <a:lvl3pPr marL="1142808" indent="-228564">
              <a:buSzPct val="100000"/>
              <a:buFont typeface="Lucida Grande"/>
              <a:buChar char="&gt;"/>
              <a:defRPr sz="18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3pPr>
            <a:lvl4pPr>
              <a:defRPr sz="16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4pPr>
            <a:lvl5pPr marL="2057056" indent="-228564">
              <a:buFont typeface="Lucida Grande"/>
              <a:buChar char="&gt;"/>
              <a:defRPr sz="14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Bulleted 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8" y="1023307"/>
            <a:ext cx="1103781" cy="722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4265075"/>
            <a:ext cx="1371600" cy="695325"/>
          </a:xfrm>
          <a:prstGeom prst="rect">
            <a:avLst/>
          </a:prstGeom>
        </p:spPr>
      </p:pic>
      <p:pic>
        <p:nvPicPr>
          <p:cNvPr id="7" name="Picture 6" descr="AngleBackground_gold_RGB.png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2276" r="20731" b="93348"/>
          <a:stretch/>
        </p:blipFill>
        <p:spPr>
          <a:xfrm>
            <a:off x="-71549" y="-152401"/>
            <a:ext cx="9342553" cy="39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58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8" y="1302545"/>
            <a:ext cx="8021637" cy="3324225"/>
          </a:xfrm>
          <a:prstGeom prst="rect">
            <a:avLst/>
          </a:prstGeom>
        </p:spPr>
        <p:txBody>
          <a:bodyPr lIns="91424" tIns="45712" rIns="91424" bIns="45712">
            <a:normAutofit/>
          </a:bodyPr>
          <a:lstStyle>
            <a:lvl1pPr marL="0" indent="0">
              <a:buNone/>
              <a:defRPr sz="24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 Here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8" y="278636"/>
            <a:ext cx="8184662" cy="743999"/>
          </a:xfrm>
          <a:prstGeom prst="rect">
            <a:avLst/>
          </a:prstGeom>
        </p:spPr>
        <p:txBody>
          <a:bodyPr lIns="91424" tIns="45712" rIns="91424" bIns="45712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45712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24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372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49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8" y="1023307"/>
            <a:ext cx="1103781" cy="722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4265075"/>
            <a:ext cx="1371600" cy="695325"/>
          </a:xfrm>
          <a:prstGeom prst="rect">
            <a:avLst/>
          </a:prstGeom>
        </p:spPr>
      </p:pic>
      <p:pic>
        <p:nvPicPr>
          <p:cNvPr id="6" name="Picture 5" descr="AngleBackground_gold_RGB.png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2276" r="20731" b="93348"/>
          <a:stretch/>
        </p:blipFill>
        <p:spPr>
          <a:xfrm>
            <a:off x="-71549" y="-152401"/>
            <a:ext cx="9342553" cy="39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14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 flipV="1">
            <a:off x="-2" y="1836529"/>
            <a:ext cx="9144000" cy="147447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66" y="1836517"/>
            <a:ext cx="9144000" cy="342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59607" y="2193134"/>
            <a:ext cx="6859786" cy="761238"/>
          </a:xfrm>
        </p:spPr>
        <p:txBody>
          <a:bodyPr>
            <a:normAutofit/>
          </a:bodyPr>
          <a:lstStyle>
            <a:lvl1pPr marL="0" indent="0" algn="l" defTabSz="453949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lang="en-US" sz="3600" kern="1200" baseline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smtClean="0"/>
              <a:t>Company Name Goes Here</a:t>
            </a:r>
            <a:endParaRPr lang="en-US" dirty="0"/>
          </a:p>
        </p:txBody>
      </p:sp>
      <p:sp>
        <p:nvSpPr>
          <p:cNvPr id="39" name="Subtitle 2"/>
          <p:cNvSpPr txBox="1">
            <a:spLocks/>
          </p:cNvSpPr>
          <p:nvPr userDrawn="1"/>
        </p:nvSpPr>
        <p:spPr>
          <a:xfrm>
            <a:off x="6674737" y="3310988"/>
            <a:ext cx="2469523" cy="411480"/>
          </a:xfrm>
          <a:prstGeom prst="rect">
            <a:avLst/>
          </a:prstGeom>
          <a:solidFill>
            <a:schemeClr val="tx1"/>
          </a:solidFill>
        </p:spPr>
        <p:txBody>
          <a:bodyPr lIns="91424" tIns="45712" rIns="91424" bIns="45712" anchor="ctr" anchorCtr="0">
            <a:noAutofit/>
          </a:bodyPr>
          <a:lstStyle>
            <a:lvl1pPr marL="395478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kern="1200" baseline="0" dirty="0">
                <a:solidFill>
                  <a:srgbClr val="FFFFFF"/>
                </a:solidFill>
                <a:latin typeface="Arial"/>
                <a:ea typeface="ヒラギノ角ゴ Pro W3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10" indent="0"/>
            <a:endParaRPr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6674572" y="3362423"/>
            <a:ext cx="2057936" cy="308610"/>
          </a:xfrm>
        </p:spPr>
        <p:txBody>
          <a:bodyPr lIns="182850" anchor="ctr">
            <a:normAutofit/>
          </a:bodyPr>
          <a:lstStyle>
            <a:lvl1pPr>
              <a:defRPr sz="1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Tagline</a:t>
            </a:r>
            <a:endParaRPr lang="en-US" dirty="0"/>
          </a:p>
        </p:txBody>
      </p:sp>
      <p:pic>
        <p:nvPicPr>
          <p:cNvPr id="38" name="Picture 37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0224" y="4450104"/>
            <a:ext cx="1147404" cy="569214"/>
          </a:xfrm>
          <a:prstGeom prst="rect">
            <a:avLst/>
          </a:prstGeom>
        </p:spPr>
      </p:pic>
      <p:sp>
        <p:nvSpPr>
          <p:cNvPr id="74" name="TextBox 73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TextBox 74"/>
          <p:cNvSpPr txBox="1"/>
          <p:nvPr userDrawn="1"/>
        </p:nvSpPr>
        <p:spPr>
          <a:xfrm>
            <a:off x="1241340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67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39" grpId="0" animBg="1"/>
      <p:bldP spid="39" grpId="1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ta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572000" y="1203102"/>
            <a:ext cx="4069081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160" y="0"/>
            <a:ext cx="4572000" cy="51435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91424" rIns="91424" bIns="91424" rtlCol="0" anchor="t" anchorCtr="0"/>
          <a:lstStyle/>
          <a:p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0059" y="4450104"/>
            <a:ext cx="1147404" cy="56921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241340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3800" y="150876"/>
            <a:ext cx="3909060" cy="8915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773957" y="1384248"/>
            <a:ext cx="3911600" cy="30861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232"/>
              </a:spcBef>
              <a:buClr>
                <a:srgbClr val="69BE28"/>
              </a:buClr>
              <a:buFont typeface="Wingdings" charset="2"/>
              <a:buNone/>
              <a:defRPr sz="2400" b="1" i="0">
                <a:latin typeface="Arial"/>
                <a:cs typeface="Arial"/>
              </a:defRPr>
            </a:lvl1pPr>
            <a:lvl2pPr marL="0" indent="0">
              <a:spcBef>
                <a:spcPts val="776"/>
              </a:spcBef>
              <a:spcAft>
                <a:spcPts val="0"/>
              </a:spcAft>
              <a:buFont typeface="Lucida Grande"/>
              <a:buNone/>
              <a:defRPr sz="2000">
                <a:solidFill>
                  <a:srgbClr val="1E1E1E"/>
                </a:solidFill>
              </a:defRPr>
            </a:lvl2pPr>
            <a:lvl3pPr marL="166660" indent="-166660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>
                <a:solidFill>
                  <a:srgbClr val="1E1E1E"/>
                </a:solidFill>
              </a:defRPr>
            </a:lvl3pPr>
            <a:lvl4pPr marL="392049" indent="-171422">
              <a:spcBef>
                <a:spcPts val="776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31718" indent="-176183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tabLst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3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87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0059" y="4450104"/>
            <a:ext cx="1147404" cy="56921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818A8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241340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380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spc="-70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900" b="1" spc="-70" smtClean="0">
                <a:solidFill>
                  <a:srgbClr val="FFFFFF"/>
                </a:solidFill>
                <a:latin typeface="Arial"/>
              </a:rPr>
              <a:pPr>
                <a:lnSpc>
                  <a:spcPct val="90000"/>
                </a:lnSpc>
              </a:pPr>
              <a:t>‹#›</a:t>
            </a:fld>
            <a:endParaRPr lang="en-US" sz="900" b="1" spc="-7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241340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 typeface="Arial"/>
              <a:buNone/>
              <a:defRPr/>
            </a:pPr>
            <a:r>
              <a:rPr lang="en-US" sz="9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9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6" name="Picture 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0218" y="4450104"/>
            <a:ext cx="1147404" cy="5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7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16:9 Full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-48" y="4"/>
            <a:ext cx="9144095" cy="5142215"/>
          </a:xfrm>
        </p:spPr>
        <p:txBody>
          <a:bodyPr anchor="ctr">
            <a:normAutofit/>
          </a:bodyPr>
          <a:lstStyle>
            <a:lvl1pPr marL="0" indent="0" algn="ctr" defTabSz="457124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(16:9 aspect ratio)</a:t>
            </a:r>
          </a:p>
        </p:txBody>
      </p:sp>
    </p:spTree>
    <p:extLst>
      <p:ext uri="{BB962C8B-B14F-4D97-AF65-F5344CB8AC3E}">
        <p14:creationId xmlns:p14="http://schemas.microsoft.com/office/powerpoint/2010/main" val="191684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4:3 Full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1142107" y="0"/>
            <a:ext cx="6859786" cy="5143500"/>
          </a:xfrm>
        </p:spPr>
        <p:txBody>
          <a:bodyPr anchor="ctr">
            <a:normAutofit/>
          </a:bodyPr>
          <a:lstStyle>
            <a:lvl1pPr marL="0" indent="0" algn="ctr" defTabSz="457124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8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(4:3 aspect ratio)</a:t>
            </a:r>
          </a:p>
        </p:txBody>
      </p:sp>
    </p:spTree>
    <p:extLst>
      <p:ext uri="{BB962C8B-B14F-4D97-AF65-F5344CB8AC3E}">
        <p14:creationId xmlns:p14="http://schemas.microsoft.com/office/powerpoint/2010/main" val="253063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ta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571999" y="1203102"/>
            <a:ext cx="4069081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160" y="0"/>
            <a:ext cx="4572000" cy="51435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68580" rIns="68580" bIns="68580" rtlCol="0" anchor="t" anchorCtr="0"/>
          <a:lstStyle/>
          <a:p>
            <a:pPr defTabSz="342901"/>
            <a:endParaRPr lang="en-US" sz="14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0059" y="4450104"/>
            <a:ext cx="1147404" cy="56921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901">
              <a:lnSpc>
                <a:spcPct val="90000"/>
              </a:lnSpc>
            </a:pPr>
            <a:r>
              <a:rPr lang="en-US" sz="700" b="1" spc="-53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700" b="1" spc="-53" smtClean="0">
                <a:solidFill>
                  <a:srgbClr val="818A8F"/>
                </a:solidFill>
                <a:latin typeface="Arial"/>
              </a:rPr>
              <a:pPr defTabSz="342901">
                <a:lnSpc>
                  <a:spcPct val="90000"/>
                </a:lnSpc>
              </a:pPr>
              <a:t>‹#›</a:t>
            </a:fld>
            <a:endParaRPr lang="en-US" sz="700" b="1" spc="-53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241338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342901">
              <a:buFont typeface="Arial"/>
              <a:buNone/>
              <a:defRPr/>
            </a:pPr>
            <a:r>
              <a:rPr lang="en-US" sz="7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7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3800" y="150876"/>
            <a:ext cx="3909060" cy="8915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773957" y="1384248"/>
            <a:ext cx="3911600" cy="30861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924"/>
              </a:spcBef>
              <a:buClr>
                <a:srgbClr val="69BE28"/>
              </a:buClr>
              <a:buFont typeface="Wingdings" charset="2"/>
              <a:buNone/>
              <a:defRPr sz="1800" b="1" i="0">
                <a:latin typeface="Arial"/>
                <a:cs typeface="Arial"/>
              </a:defRPr>
            </a:lvl1pPr>
            <a:lvl2pPr marL="0" indent="0">
              <a:spcBef>
                <a:spcPts val="582"/>
              </a:spcBef>
              <a:spcAft>
                <a:spcPts val="0"/>
              </a:spcAft>
              <a:buFont typeface="Lucida Grande"/>
              <a:buNone/>
              <a:defRPr sz="1500">
                <a:solidFill>
                  <a:srgbClr val="1E1E1E"/>
                </a:solidFill>
              </a:defRPr>
            </a:lvl2pPr>
            <a:lvl3pPr marL="125015" indent="-125015">
              <a:spcBef>
                <a:spcPts val="58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400">
                <a:solidFill>
                  <a:srgbClr val="1E1E1E"/>
                </a:solidFill>
              </a:defRPr>
            </a:lvl3pPr>
            <a:lvl4pPr marL="294088" indent="-128587">
              <a:spcBef>
                <a:spcPts val="582"/>
              </a:spcBef>
              <a:spcAft>
                <a:spcPts val="0"/>
              </a:spcAft>
              <a:defRPr sz="1200">
                <a:solidFill>
                  <a:srgbClr val="1E1E1E"/>
                </a:solidFill>
              </a:defRPr>
            </a:lvl4pPr>
            <a:lvl5pPr marL="473872" indent="-132159">
              <a:spcBef>
                <a:spcPts val="582"/>
              </a:spcBef>
              <a:spcAft>
                <a:spcPts val="0"/>
              </a:spcAft>
              <a:buFont typeface="Lucida Grande"/>
              <a:buChar char="-"/>
              <a:tabLst/>
              <a:defRPr sz="11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5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8" y="278636"/>
            <a:ext cx="8184662" cy="743999"/>
          </a:xfrm>
          <a:prstGeom prst="rect">
            <a:avLst/>
          </a:prstGeom>
        </p:spPr>
        <p:txBody>
          <a:bodyPr lIns="91424" tIns="45712" rIns="91424" bIns="45712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45712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24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372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49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40184"/>
            <a:ext cx="8197114" cy="2338397"/>
          </a:xfrm>
          <a:prstGeom prst="rect">
            <a:avLst/>
          </a:prstGeom>
        </p:spPr>
        <p:txBody>
          <a:bodyPr lIns="91424" tIns="45712" rIns="91424" bIns="45712"/>
          <a:lstStyle>
            <a:lvl1pPr marL="342841" indent="-342841">
              <a:buFont typeface="Lucida Grande"/>
              <a:buChar char="&gt;"/>
              <a:defRPr sz="2400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1pPr>
            <a:lvl2pPr>
              <a:defRPr sz="2000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2pPr>
            <a:lvl3pPr marL="1142808" indent="-228564">
              <a:buSzPct val="100000"/>
              <a:buFont typeface="Lucida Grande"/>
              <a:buChar char="&gt;"/>
              <a:defRPr sz="1800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3pPr>
            <a:lvl4pPr>
              <a:defRPr sz="1600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4pPr>
            <a:lvl5pPr marL="2057056" indent="-228564">
              <a:buFont typeface="Lucida Grande"/>
              <a:buChar char="&gt;"/>
              <a:defRPr sz="1400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8" y="1022632"/>
            <a:ext cx="1103781" cy="72272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8" y="1298002"/>
            <a:ext cx="8184662" cy="308378"/>
          </a:xfrm>
          <a:prstGeom prst="rect">
            <a:avLst/>
          </a:prstGeom>
        </p:spPr>
        <p:txBody>
          <a:bodyPr lIns="91424" tIns="45712" rIns="91424" bIns="45712"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33006F"/>
                </a:solidFill>
                <a:latin typeface="Uni Sans Regular"/>
                <a:cs typeface="Uni Sans Regular"/>
              </a:defRPr>
            </a:lvl1pPr>
            <a:lvl2pPr marL="45712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24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372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49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289" y="4265075"/>
            <a:ext cx="1371600" cy="695325"/>
          </a:xfrm>
          <a:prstGeom prst="rect">
            <a:avLst/>
          </a:prstGeom>
        </p:spPr>
      </p:pic>
      <p:pic>
        <p:nvPicPr>
          <p:cNvPr id="7" name="Picture 6" descr="AngleBackground_gold_RGB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2698" r="20731" b="93348"/>
          <a:stretch/>
        </p:blipFill>
        <p:spPr>
          <a:xfrm>
            <a:off x="-71550" y="-104775"/>
            <a:ext cx="9367953" cy="35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590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w_logo_green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0059" y="4450104"/>
            <a:ext cx="1147404" cy="56921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901">
              <a:lnSpc>
                <a:spcPct val="90000"/>
              </a:lnSpc>
            </a:pPr>
            <a:r>
              <a:rPr lang="en-US" sz="700" b="1" spc="-53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700" b="1" spc="-53" smtClean="0">
                <a:solidFill>
                  <a:srgbClr val="818A8F"/>
                </a:solidFill>
                <a:latin typeface="Arial"/>
              </a:rPr>
              <a:pPr defTabSz="342901">
                <a:lnSpc>
                  <a:spcPct val="90000"/>
                </a:lnSpc>
              </a:pPr>
              <a:t>‹#›</a:t>
            </a:fld>
            <a:endParaRPr lang="en-US" sz="700" b="1" spc="-53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241338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342901">
              <a:buFont typeface="Arial"/>
              <a:buNone/>
              <a:defRPr/>
            </a:pPr>
            <a:r>
              <a:rPr lang="en-US" sz="7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7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287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901">
              <a:lnSpc>
                <a:spcPct val="90000"/>
              </a:lnSpc>
            </a:pPr>
            <a:r>
              <a:rPr lang="en-US" sz="700" b="1" spc="-53" dirty="0" smtClean="0">
                <a:solidFill>
                  <a:srgbClr val="FFFFFF"/>
                </a:solidFill>
                <a:latin typeface="Arial"/>
              </a:rPr>
              <a:t>Page </a:t>
            </a:r>
            <a:fld id="{9484F7A5-6A8F-8446-A111-2677E1911D97}" type="slidenum">
              <a:rPr lang="en-US" sz="700" b="1" spc="-53" smtClean="0">
                <a:solidFill>
                  <a:srgbClr val="FFFFFF"/>
                </a:solidFill>
                <a:latin typeface="Arial"/>
              </a:rPr>
              <a:pPr defTabSz="342901">
                <a:lnSpc>
                  <a:spcPct val="90000"/>
                </a:lnSpc>
              </a:pPr>
              <a:t>‹#›</a:t>
            </a:fld>
            <a:endParaRPr lang="en-US" sz="700" b="1" spc="-53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241338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342901">
              <a:buFont typeface="Arial"/>
              <a:buNone/>
              <a:defRPr/>
            </a:pPr>
            <a:r>
              <a:rPr lang="en-US" sz="700" dirty="0" smtClean="0">
                <a:solidFill>
                  <a:srgbClr val="FFFFF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  <a:endParaRPr lang="en-US" sz="700" dirty="0">
              <a:solidFill>
                <a:srgbClr val="FFFFF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6" name="Picture 5" descr="Hortonworks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0218" y="4450104"/>
            <a:ext cx="1147404" cy="5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6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16:9 Full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-48" y="3"/>
            <a:ext cx="9144095" cy="5142215"/>
          </a:xfrm>
        </p:spPr>
        <p:txBody>
          <a:bodyPr anchor="ctr">
            <a:normAutofit/>
          </a:bodyPr>
          <a:lstStyle>
            <a:lvl1pPr marL="0" indent="0" algn="ctr" defTabSz="342901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1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(16:9 aspect ratio)</a:t>
            </a:r>
          </a:p>
        </p:txBody>
      </p:sp>
    </p:spTree>
    <p:extLst>
      <p:ext uri="{BB962C8B-B14F-4D97-AF65-F5344CB8AC3E}">
        <p14:creationId xmlns:p14="http://schemas.microsoft.com/office/powerpoint/2010/main" val="233118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4:3 Full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edia Placeholder 3"/>
          <p:cNvSpPr>
            <a:spLocks noGrp="1" noChangeAspect="1"/>
          </p:cNvSpPr>
          <p:nvPr>
            <p:ph type="media" sz="quarter" idx="15" hasCustomPrompt="1"/>
          </p:nvPr>
        </p:nvSpPr>
        <p:spPr>
          <a:xfrm>
            <a:off x="1142107" y="0"/>
            <a:ext cx="6859786" cy="5143500"/>
          </a:xfrm>
        </p:spPr>
        <p:txBody>
          <a:bodyPr anchor="ctr">
            <a:normAutofit/>
          </a:bodyPr>
          <a:lstStyle>
            <a:lvl1pPr marL="0" indent="0" algn="ctr" defTabSz="342901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/>
              <a:defRPr lang="en-US" sz="2100" b="0" kern="1200" baseline="0" noProof="0" dirty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</a:lstStyle>
          <a:p>
            <a:r>
              <a:rPr lang="en-US" dirty="0" err="1" smtClean="0"/>
              <a:t>Fullscreen</a:t>
            </a:r>
            <a:r>
              <a:rPr lang="en-US" dirty="0" smtClean="0"/>
              <a:t> Video Goes Here</a:t>
            </a:r>
            <a:br>
              <a:rPr lang="en-US" dirty="0" smtClean="0"/>
            </a:br>
            <a:r>
              <a:rPr lang="en-US" dirty="0" smtClean="0"/>
              <a:t>(4:3 aspect ratio)</a:t>
            </a:r>
          </a:p>
        </p:txBody>
      </p:sp>
    </p:spTree>
    <p:extLst>
      <p:ext uri="{BB962C8B-B14F-4D97-AF65-F5344CB8AC3E}">
        <p14:creationId xmlns:p14="http://schemas.microsoft.com/office/powerpoint/2010/main" val="136546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image2_16x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9144000" cy="514216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3"/>
            <a:ext cx="9144000" cy="258364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rtlCol="0" anchor="ctr"/>
          <a:lstStyle/>
          <a:p>
            <a:pPr algn="ctr" defTabSz="342901"/>
            <a:endParaRPr lang="en-US" sz="1400">
              <a:solidFill>
                <a:srgbClr val="1E1E1E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30237" y="740572"/>
            <a:ext cx="138530" cy="288539"/>
          </a:xfrm>
          <a:prstGeom prst="rect">
            <a:avLst/>
          </a:prstGeom>
          <a:noFill/>
        </p:spPr>
        <p:txBody>
          <a:bodyPr wrap="none" lIns="68580" tIns="34291" rIns="68580" bIns="34291">
            <a:spAutoFit/>
          </a:bodyPr>
          <a:lstStyle/>
          <a:p>
            <a:pPr defTabSz="342901">
              <a:defRPr/>
            </a:pPr>
            <a:endParaRPr lang="en-US" sz="1400" dirty="0">
              <a:solidFill>
                <a:prstClr val="black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916" y="1363456"/>
            <a:ext cx="8431088" cy="1091877"/>
          </a:xfrm>
          <a:prstGeom prst="rect">
            <a:avLst/>
          </a:prstGeom>
        </p:spPr>
        <p:txBody>
          <a:bodyPr lIns="68580" tIns="34291" rIns="68580" bIns="34291" anchor="b" anchorCtr="0">
            <a:noAutofit/>
          </a:bodyPr>
          <a:lstStyle>
            <a:lvl1pPr marL="0" indent="0" algn="l" defTabSz="340522">
              <a:tabLst/>
              <a:defRPr sz="33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Presentation Title Goes Here (maximum two lines)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26920" y="4733663"/>
            <a:ext cx="3390723" cy="353085"/>
          </a:xfrm>
          <a:prstGeom prst="rect">
            <a:avLst/>
          </a:prstGeom>
        </p:spPr>
        <p:txBody>
          <a:bodyPr vert="horz" lIns="68580" tIns="34291" rIns="68580" bIns="34291"/>
          <a:lstStyle>
            <a:lvl1pPr algn="l">
              <a:buFont typeface="Arial"/>
              <a:buNone/>
              <a:defRPr sz="1400">
                <a:solidFill>
                  <a:schemeClr val="tx1"/>
                </a:solidFill>
              </a:defRPr>
            </a:lvl1pPr>
            <a:lvl2pPr marL="342901" indent="0">
              <a:buFontTx/>
              <a:buNone/>
              <a:defRPr sz="900"/>
            </a:lvl2pPr>
            <a:lvl3pPr marL="685805" indent="0">
              <a:buFontTx/>
              <a:buNone/>
              <a:defRPr sz="900"/>
            </a:lvl3pPr>
          </a:lstStyle>
          <a:p>
            <a:pPr lvl="0"/>
            <a:r>
              <a:rPr lang="en-US" dirty="0" smtClean="0"/>
              <a:t>Date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92891" y="2580058"/>
            <a:ext cx="3951111" cy="480203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lIns="68580" tIns="34291" rIns="68580" bIns="34291" anchor="ctr" anchorCtr="0">
            <a:noAutofit/>
          </a:bodyPr>
          <a:lstStyle>
            <a:lvl1pPr marL="82296" indent="0" algn="l">
              <a:buNone/>
              <a:defRPr sz="1500" baseline="0">
                <a:solidFill>
                  <a:schemeClr val="bg2"/>
                </a:solidFill>
                <a:latin typeface="Arial"/>
                <a:cs typeface="Arial"/>
              </a:defRPr>
            </a:lvl1pPr>
            <a:lvl2pPr marL="342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Tagline or Speaker Name</a:t>
            </a:r>
            <a:endParaRPr lang="en-US" dirty="0"/>
          </a:p>
        </p:txBody>
      </p:sp>
      <p:pic>
        <p:nvPicPr>
          <p:cNvPr id="13" name="Picture 12" descr="Hor_WhiteLogo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04" y="267238"/>
            <a:ext cx="1289640" cy="5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8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_image5_16x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9144000" cy="514216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3"/>
            <a:ext cx="9144000" cy="258364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rtlCol="0" anchor="ctr"/>
          <a:lstStyle/>
          <a:p>
            <a:pPr algn="ctr" defTabSz="342901"/>
            <a:endParaRPr lang="en-US" sz="1400">
              <a:solidFill>
                <a:srgbClr val="1E1E1E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30237" y="740572"/>
            <a:ext cx="138530" cy="288539"/>
          </a:xfrm>
          <a:prstGeom prst="rect">
            <a:avLst/>
          </a:prstGeom>
          <a:noFill/>
        </p:spPr>
        <p:txBody>
          <a:bodyPr wrap="none" lIns="68580" tIns="34291" rIns="68580" bIns="34291">
            <a:spAutoFit/>
          </a:bodyPr>
          <a:lstStyle/>
          <a:p>
            <a:pPr defTabSz="342901">
              <a:defRPr/>
            </a:pPr>
            <a:endParaRPr lang="en-US" sz="1400" dirty="0">
              <a:solidFill>
                <a:prstClr val="black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916" y="1363456"/>
            <a:ext cx="8431088" cy="1091877"/>
          </a:xfrm>
          <a:prstGeom prst="rect">
            <a:avLst/>
          </a:prstGeom>
        </p:spPr>
        <p:txBody>
          <a:bodyPr lIns="68580" tIns="34291" rIns="68580" bIns="34291" anchor="b" anchorCtr="0">
            <a:noAutofit/>
          </a:bodyPr>
          <a:lstStyle>
            <a:lvl1pPr marL="0" indent="0" algn="l" defTabSz="340522">
              <a:tabLst/>
              <a:defRPr sz="33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Presentation Title Goes Here (maximum two lines)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26920" y="4733663"/>
            <a:ext cx="3390723" cy="353085"/>
          </a:xfrm>
          <a:prstGeom prst="rect">
            <a:avLst/>
          </a:prstGeom>
        </p:spPr>
        <p:txBody>
          <a:bodyPr vert="horz" lIns="68580" tIns="34291" rIns="68580" bIns="34291"/>
          <a:lstStyle>
            <a:lvl1pPr algn="l">
              <a:buFont typeface="Arial"/>
              <a:buNone/>
              <a:defRPr sz="1400">
                <a:solidFill>
                  <a:schemeClr val="tx1"/>
                </a:solidFill>
              </a:defRPr>
            </a:lvl1pPr>
            <a:lvl2pPr marL="342901" indent="0">
              <a:buFontTx/>
              <a:buNone/>
              <a:defRPr sz="900"/>
            </a:lvl2pPr>
            <a:lvl3pPr marL="685805" indent="0">
              <a:buFontTx/>
              <a:buNone/>
              <a:defRPr sz="900"/>
            </a:lvl3pPr>
          </a:lstStyle>
          <a:p>
            <a:pPr lvl="0"/>
            <a:r>
              <a:rPr lang="en-US" dirty="0" smtClean="0"/>
              <a:t>Date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92891" y="2580058"/>
            <a:ext cx="3951111" cy="480203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lIns="68580" tIns="34291" rIns="68580" bIns="34291" anchor="ctr" anchorCtr="0">
            <a:noAutofit/>
          </a:bodyPr>
          <a:lstStyle>
            <a:lvl1pPr marL="82296" indent="0" algn="l">
              <a:buNone/>
              <a:defRPr sz="1500">
                <a:solidFill>
                  <a:schemeClr val="bg2"/>
                </a:solidFill>
                <a:latin typeface="Arial"/>
                <a:cs typeface="Arial"/>
              </a:defRPr>
            </a:lvl1pPr>
            <a:lvl2pPr marL="342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Tagline or Speaker Name</a:t>
            </a:r>
            <a:endParaRPr lang="en-US" dirty="0"/>
          </a:p>
        </p:txBody>
      </p:sp>
      <p:pic>
        <p:nvPicPr>
          <p:cNvPr id="13" name="Picture 12" descr="Hor_WhiteLogo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04" y="267238"/>
            <a:ext cx="1289640" cy="5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7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rtlCol="0" anchor="ctr"/>
          <a:lstStyle/>
          <a:p>
            <a:pPr algn="ctr" defTabSz="342901"/>
            <a:endParaRPr lang="en-US" sz="1400">
              <a:solidFill>
                <a:srgbClr val="1E1E1E"/>
              </a:solidFill>
              <a:latin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26916" y="1285300"/>
            <a:ext cx="8259884" cy="1695197"/>
          </a:xfrm>
          <a:prstGeom prst="rect">
            <a:avLst/>
          </a:prstGeom>
        </p:spPr>
        <p:txBody>
          <a:bodyPr lIns="68580" tIns="34291" rIns="68580" bIns="34291" anchor="b" anchorCtr="0">
            <a:noAutofit/>
          </a:bodyPr>
          <a:lstStyle>
            <a:lvl1pPr marL="0" indent="0" algn="l" defTabSz="340522">
              <a:tabLst/>
              <a:defRPr sz="36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Section Divider Title Goes Here (maximum three lines)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916" y="3020183"/>
            <a:ext cx="8259884" cy="681217"/>
          </a:xfrm>
          <a:prstGeom prst="rect">
            <a:avLst/>
          </a:prstGeom>
        </p:spPr>
        <p:txBody>
          <a:bodyPr lIns="68580" tIns="34291" rIns="68580" bIns="34291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Arial"/>
                <a:cs typeface="Arial"/>
              </a:defRPr>
            </a:lvl1pPr>
            <a:lvl2pPr marL="342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Optional Subhead or Speaker Name (maximum two lines)</a:t>
            </a:r>
            <a:endParaRPr lang="en-US" dirty="0"/>
          </a:p>
        </p:txBody>
      </p:sp>
      <p:pic>
        <p:nvPicPr>
          <p:cNvPr id="5" name="Picture 4" descr="Hor_White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67" y="4567893"/>
            <a:ext cx="977391" cy="37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image4_16x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9144000" cy="514216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3"/>
            <a:ext cx="9144000" cy="235459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rtlCol="0" anchor="ctr"/>
          <a:lstStyle/>
          <a:p>
            <a:pPr algn="ctr" defTabSz="342901"/>
            <a:endParaRPr lang="en-US" sz="1400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4285882"/>
            <a:ext cx="9144000" cy="857618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rtlCol="0" anchor="ctr"/>
          <a:lstStyle/>
          <a:p>
            <a:pPr algn="ctr" defTabSz="342901"/>
            <a:endParaRPr lang="en-US" sz="1400">
              <a:solidFill>
                <a:srgbClr val="1E1E1E"/>
              </a:solidFill>
              <a:latin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26916" y="712003"/>
            <a:ext cx="8259884" cy="1140257"/>
          </a:xfrm>
          <a:prstGeom prst="rect">
            <a:avLst/>
          </a:prstGeom>
        </p:spPr>
        <p:txBody>
          <a:bodyPr lIns="68580" tIns="34291" rIns="68580" bIns="34291" anchor="b" anchorCtr="0">
            <a:noAutofit/>
          </a:bodyPr>
          <a:lstStyle>
            <a:lvl1pPr marL="0" indent="0" algn="l" defTabSz="340522">
              <a:tabLst/>
              <a:defRPr sz="36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Section Divider Title Goes Here (maximum two lines)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916" y="1891945"/>
            <a:ext cx="8259884" cy="480203"/>
          </a:xfrm>
          <a:prstGeom prst="rect">
            <a:avLst/>
          </a:prstGeom>
        </p:spPr>
        <p:txBody>
          <a:bodyPr lIns="68580" tIns="34291" rIns="68580" bIns="34291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342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Optional Subhead or Speaker Name (maximum one line)</a:t>
            </a:r>
            <a:endParaRPr lang="en-US" dirty="0"/>
          </a:p>
        </p:txBody>
      </p:sp>
      <p:pic>
        <p:nvPicPr>
          <p:cNvPr id="10" name="Picture 9" descr="Hor_White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67" y="4567893"/>
            <a:ext cx="977391" cy="37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4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"/>
            <a:ext cx="9144000" cy="29804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rtlCol="0" anchor="ctr"/>
          <a:lstStyle/>
          <a:p>
            <a:pPr algn="ctr" defTabSz="342901"/>
            <a:endParaRPr lang="en-US" sz="1400">
              <a:solidFill>
                <a:srgbClr val="1E1E1E"/>
              </a:solidFill>
              <a:latin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26916" y="1285300"/>
            <a:ext cx="8259884" cy="1695197"/>
          </a:xfrm>
          <a:prstGeom prst="rect">
            <a:avLst/>
          </a:prstGeom>
          <a:noFill/>
        </p:spPr>
        <p:txBody>
          <a:bodyPr wrap="square" lIns="68580" tIns="34291" rIns="68580" bIns="102871" anchor="b" anchorCtr="0">
            <a:noAutofit/>
          </a:bodyPr>
          <a:lstStyle>
            <a:lvl1pPr marL="0" indent="0" algn="l" defTabSz="340522">
              <a:spcAft>
                <a:spcPts val="0"/>
              </a:spcAft>
              <a:tabLst/>
              <a:defRPr sz="36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Section Divider Title Goes Here (maximum three lines)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916" y="3042225"/>
            <a:ext cx="8259884" cy="721201"/>
          </a:xfrm>
          <a:prstGeom prst="rect">
            <a:avLst/>
          </a:prstGeom>
        </p:spPr>
        <p:txBody>
          <a:bodyPr lIns="68580" tIns="34291" rIns="68580" bIns="34291">
            <a:noAutofit/>
          </a:bodyPr>
          <a:lstStyle>
            <a:lvl1pPr marL="0" indent="0" algn="l">
              <a:buNone/>
              <a:defRPr sz="2100" baseline="0">
                <a:solidFill>
                  <a:srgbClr val="818A8F"/>
                </a:solidFill>
                <a:latin typeface="Arial"/>
                <a:cs typeface="Arial"/>
              </a:defRPr>
            </a:lvl1pPr>
            <a:lvl2pPr marL="342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Optional Subhead or Speaker Name (maximum two lines)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62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8" y="278636"/>
            <a:ext cx="8184662" cy="743999"/>
          </a:xfrm>
          <a:prstGeom prst="rect">
            <a:avLst/>
          </a:prstGeom>
        </p:spPr>
        <p:txBody>
          <a:bodyPr lIns="91424" tIns="45712" rIns="91424" bIns="45712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45712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24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372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49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302545"/>
            <a:ext cx="8196210" cy="2776032"/>
          </a:xfrm>
          <a:prstGeom prst="rect">
            <a:avLst/>
          </a:prstGeom>
        </p:spPr>
        <p:txBody>
          <a:bodyPr lIns="91424" tIns="45712" rIns="91424" bIns="45712"/>
          <a:lstStyle>
            <a:lvl1pPr marL="342841" indent="-342841">
              <a:buFont typeface="Lucida Grande"/>
              <a:buChar char="&gt;"/>
              <a:defRPr sz="240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1pPr>
            <a:lvl2pPr>
              <a:defRPr sz="200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2pPr>
            <a:lvl3pPr marL="1142808" indent="-228564">
              <a:buSzPct val="100000"/>
              <a:buFont typeface="Lucida Grande"/>
              <a:buChar char="&gt;"/>
              <a:defRPr sz="180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3pPr>
            <a:lvl4pPr>
              <a:defRPr sz="160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4pPr>
            <a:lvl5pPr marL="2057056" indent="-228564">
              <a:buFont typeface="Lucida Grande"/>
              <a:buChar char="&gt;"/>
              <a:defRPr sz="140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Bulleted 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8" y="1022632"/>
            <a:ext cx="1103781" cy="722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289" y="4265075"/>
            <a:ext cx="1371600" cy="695325"/>
          </a:xfrm>
          <a:prstGeom prst="rect">
            <a:avLst/>
          </a:prstGeom>
        </p:spPr>
      </p:pic>
      <p:pic>
        <p:nvPicPr>
          <p:cNvPr id="8" name="Picture 7" descr="AngleBackground_gold_RGB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2698" r="20731" b="93348"/>
          <a:stretch/>
        </p:blipFill>
        <p:spPr>
          <a:xfrm>
            <a:off x="-71550" y="-104775"/>
            <a:ext cx="9367953" cy="35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 vert="horz" lIns="68580" tIns="34291" rIns="68580" bIns="34291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829826"/>
            <a:ext cx="8229600" cy="3715941"/>
          </a:xfrm>
          <a:prstGeom prst="rect">
            <a:avLst/>
          </a:prstGeom>
        </p:spPr>
        <p:txBody>
          <a:bodyPr vert="horz" lIns="68580" tIns="34291" rIns="68580" bIns="34291"/>
          <a:lstStyle>
            <a:lvl1pPr marL="0" indent="0">
              <a:spcBef>
                <a:spcPts val="1032"/>
              </a:spcBef>
              <a:buClr>
                <a:srgbClr val="69BE28"/>
              </a:buClr>
              <a:buFont typeface="Wingdings" charset="2"/>
              <a:buNone/>
              <a:defRPr sz="1800" b="1" i="0" baseline="0">
                <a:latin typeface="Arial"/>
                <a:cs typeface="Arial"/>
              </a:defRPr>
            </a:lvl1pPr>
            <a:lvl2pPr marL="0" indent="0" defTabSz="44053">
              <a:spcBef>
                <a:spcPts val="582"/>
              </a:spcBef>
              <a:buFont typeface="Lucida Grande"/>
              <a:buNone/>
              <a:tabLst/>
              <a:defRPr sz="1500">
                <a:solidFill>
                  <a:srgbClr val="1E1E1E"/>
                </a:solidFill>
              </a:defRPr>
            </a:lvl2pPr>
            <a:lvl3pPr marL="125015" indent="-125015" defTabSz="211933">
              <a:spcBef>
                <a:spcPts val="58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400">
                <a:solidFill>
                  <a:srgbClr val="1E1E1E"/>
                </a:solidFill>
              </a:defRPr>
            </a:lvl3pPr>
            <a:lvl4pPr marL="297660" indent="-128587" defTabSz="211933">
              <a:spcBef>
                <a:spcPts val="582"/>
              </a:spcBef>
              <a:spcAft>
                <a:spcPts val="0"/>
              </a:spcAft>
              <a:defRPr sz="1200">
                <a:solidFill>
                  <a:srgbClr val="1E1E1E"/>
                </a:solidFill>
              </a:defRPr>
            </a:lvl4pPr>
            <a:lvl5pPr marL="470301" indent="-132159" defTabSz="211933">
              <a:spcBef>
                <a:spcPts val="582"/>
              </a:spcBef>
              <a:spcAft>
                <a:spcPts val="0"/>
              </a:spcAft>
              <a:buFont typeface="Lucida Grande"/>
              <a:buChar char="-"/>
              <a:defRPr sz="11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52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 vert="horz" lIns="68580" tIns="34291" rIns="68580" bIns="34291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829826"/>
            <a:ext cx="3911600" cy="3715941"/>
          </a:xfrm>
          <a:prstGeom prst="rect">
            <a:avLst/>
          </a:prstGeom>
        </p:spPr>
        <p:txBody>
          <a:bodyPr vert="horz" lIns="68580" tIns="34291" rIns="68580" bIns="34291"/>
          <a:lstStyle>
            <a:lvl1pPr marL="0" indent="0">
              <a:spcBef>
                <a:spcPts val="924"/>
              </a:spcBef>
              <a:buClr>
                <a:srgbClr val="69BE28"/>
              </a:buClr>
              <a:buFont typeface="Wingdings" charset="2"/>
              <a:buNone/>
              <a:defRPr sz="1800" b="1" i="0">
                <a:latin typeface="Arial"/>
                <a:cs typeface="Arial"/>
              </a:defRPr>
            </a:lvl1pPr>
            <a:lvl2pPr marL="0" indent="0">
              <a:spcBef>
                <a:spcPts val="582"/>
              </a:spcBef>
              <a:spcAft>
                <a:spcPts val="0"/>
              </a:spcAft>
              <a:buFont typeface="Lucida Grande"/>
              <a:buNone/>
              <a:defRPr sz="1500">
                <a:solidFill>
                  <a:srgbClr val="1E1E1E"/>
                </a:solidFill>
              </a:defRPr>
            </a:lvl2pPr>
            <a:lvl3pPr marL="125015" indent="-125015">
              <a:spcBef>
                <a:spcPts val="58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1400">
                <a:solidFill>
                  <a:srgbClr val="1E1E1E"/>
                </a:solidFill>
              </a:defRPr>
            </a:lvl3pPr>
            <a:lvl4pPr marL="296470" indent="-120255" defTabSz="-126208">
              <a:spcBef>
                <a:spcPts val="582"/>
              </a:spcBef>
              <a:spcAft>
                <a:spcPts val="0"/>
              </a:spcAft>
              <a:defRPr sz="1200" baseline="0">
                <a:solidFill>
                  <a:srgbClr val="1E1E1E"/>
                </a:solidFill>
              </a:defRPr>
            </a:lvl4pPr>
            <a:lvl5pPr marL="473872" indent="-132159">
              <a:spcBef>
                <a:spcPts val="582"/>
              </a:spcBef>
              <a:spcAft>
                <a:spcPts val="0"/>
              </a:spcAft>
              <a:buFont typeface="Lucida Grande"/>
              <a:buChar char="-"/>
              <a:tabLst/>
              <a:defRPr sz="11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773785" y="827447"/>
            <a:ext cx="3911600" cy="3715941"/>
          </a:xfrm>
          <a:prstGeom prst="rect">
            <a:avLst/>
          </a:prstGeom>
        </p:spPr>
        <p:txBody>
          <a:bodyPr vert="horz" lIns="68580" tIns="34291" rIns="68580" bIns="34291"/>
          <a:lstStyle>
            <a:lvl1pPr marL="0" indent="0">
              <a:spcBef>
                <a:spcPts val="924"/>
              </a:spcBef>
              <a:buClr>
                <a:srgbClr val="69BE28"/>
              </a:buClr>
              <a:buFont typeface="Wingdings" charset="2"/>
              <a:buNone/>
              <a:defRPr sz="1800" b="1" i="0">
                <a:latin typeface="Arial"/>
                <a:cs typeface="Arial"/>
              </a:defRPr>
            </a:lvl1pPr>
            <a:lvl2pPr marL="0" indent="0">
              <a:spcBef>
                <a:spcPts val="582"/>
              </a:spcBef>
              <a:spcAft>
                <a:spcPts val="0"/>
              </a:spcAft>
              <a:buFont typeface="Lucida Grande"/>
              <a:buNone/>
              <a:defRPr sz="1500">
                <a:solidFill>
                  <a:srgbClr val="1E1E1E"/>
                </a:solidFill>
              </a:defRPr>
            </a:lvl2pPr>
            <a:lvl3pPr marL="125015" indent="-125015">
              <a:spcBef>
                <a:spcPts val="58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400">
                <a:solidFill>
                  <a:srgbClr val="1E1E1E"/>
                </a:solidFill>
              </a:defRPr>
            </a:lvl3pPr>
            <a:lvl4pPr marL="294088" indent="-128587">
              <a:spcBef>
                <a:spcPts val="582"/>
              </a:spcBef>
              <a:spcAft>
                <a:spcPts val="0"/>
              </a:spcAft>
              <a:defRPr sz="1200">
                <a:solidFill>
                  <a:srgbClr val="1E1E1E"/>
                </a:solidFill>
              </a:defRPr>
            </a:lvl4pPr>
            <a:lvl5pPr marL="473872" indent="-132159">
              <a:spcBef>
                <a:spcPts val="582"/>
              </a:spcBef>
              <a:spcAft>
                <a:spcPts val="0"/>
              </a:spcAft>
              <a:buFont typeface="Lucida Grande"/>
              <a:buChar char="-"/>
              <a:tabLst/>
              <a:defRPr sz="11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46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 vert="horz" lIns="68580" tIns="34291" rIns="68580" bIns="34291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829826"/>
            <a:ext cx="2635386" cy="3715941"/>
          </a:xfrm>
          <a:prstGeom prst="rect">
            <a:avLst/>
          </a:prstGeom>
        </p:spPr>
        <p:txBody>
          <a:bodyPr vert="horz" lIns="68580" tIns="34291" rIns="68580" bIns="34291"/>
          <a:lstStyle>
            <a:lvl1pPr marL="0" indent="0">
              <a:spcBef>
                <a:spcPts val="474"/>
              </a:spcBef>
              <a:buClr>
                <a:srgbClr val="69BE28"/>
              </a:buClr>
              <a:buFont typeface="Wingdings" charset="2"/>
              <a:buNone/>
              <a:defRPr sz="1700" b="1" i="0">
                <a:latin typeface="Arial"/>
                <a:cs typeface="Arial"/>
              </a:defRPr>
            </a:lvl1pPr>
            <a:lvl2pPr marL="0" indent="0">
              <a:spcBef>
                <a:spcPts val="474"/>
              </a:spcBef>
              <a:spcAft>
                <a:spcPts val="0"/>
              </a:spcAft>
              <a:buFont typeface="Lucida Grande"/>
              <a:buNone/>
              <a:defRPr sz="1400">
                <a:solidFill>
                  <a:srgbClr val="1E1E1E"/>
                </a:solidFill>
              </a:defRPr>
            </a:lvl2pPr>
            <a:lvl3pPr marL="125015" indent="-125015">
              <a:spcBef>
                <a:spcPts val="474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200">
                <a:solidFill>
                  <a:srgbClr val="1E1E1E"/>
                </a:solidFill>
              </a:defRPr>
            </a:lvl3pPr>
            <a:lvl4pPr marL="296470" marR="0" indent="-120255" algn="l" defTabSz="301233" rtl="0" eaLnBrk="1" fontAlgn="base" latinLnBrk="0" hangingPunct="1">
              <a:lnSpc>
                <a:spcPct val="100000"/>
              </a:lnSpc>
              <a:spcBef>
                <a:spcPts val="474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100">
                <a:solidFill>
                  <a:srgbClr val="1E1E1E"/>
                </a:solidFill>
              </a:defRPr>
            </a:lvl4pPr>
            <a:lvl5pPr marL="425056" indent="-128587">
              <a:spcBef>
                <a:spcPts val="474"/>
              </a:spcBef>
              <a:spcAft>
                <a:spcPts val="0"/>
              </a:spcAft>
              <a:buFont typeface="Lucida Grande"/>
              <a:buChar char="-"/>
              <a:tabLst/>
              <a:defRPr sz="9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065" y="829826"/>
            <a:ext cx="2635386" cy="3715941"/>
          </a:xfrm>
          <a:prstGeom prst="rect">
            <a:avLst/>
          </a:prstGeom>
        </p:spPr>
        <p:txBody>
          <a:bodyPr vert="horz" lIns="68580" tIns="34291" rIns="68580" bIns="34291"/>
          <a:lstStyle>
            <a:lvl1pPr marL="0" indent="0">
              <a:spcBef>
                <a:spcPts val="474"/>
              </a:spcBef>
              <a:buClr>
                <a:srgbClr val="69BE28"/>
              </a:buClr>
              <a:buFont typeface="Wingdings" charset="2"/>
              <a:buNone/>
              <a:defRPr sz="1700" b="1" i="0">
                <a:latin typeface="Arial"/>
                <a:cs typeface="Arial"/>
              </a:defRPr>
            </a:lvl1pPr>
            <a:lvl2pPr marL="0" indent="0">
              <a:spcBef>
                <a:spcPts val="474"/>
              </a:spcBef>
              <a:spcAft>
                <a:spcPts val="0"/>
              </a:spcAft>
              <a:buFont typeface="Lucida Grande"/>
              <a:buNone/>
              <a:defRPr sz="1400">
                <a:solidFill>
                  <a:srgbClr val="1E1E1E"/>
                </a:solidFill>
              </a:defRPr>
            </a:lvl2pPr>
            <a:lvl3pPr marL="125015" indent="-125015">
              <a:spcBef>
                <a:spcPts val="474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200">
                <a:solidFill>
                  <a:srgbClr val="1E1E1E"/>
                </a:solidFill>
              </a:defRPr>
            </a:lvl3pPr>
            <a:lvl4pPr marL="296470" marR="0" indent="-120255" algn="l" defTabSz="301233" rtl="0" eaLnBrk="1" fontAlgn="base" latinLnBrk="0" hangingPunct="1">
              <a:lnSpc>
                <a:spcPct val="100000"/>
              </a:lnSpc>
              <a:spcBef>
                <a:spcPts val="474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100">
                <a:solidFill>
                  <a:srgbClr val="1E1E1E"/>
                </a:solidFill>
              </a:defRPr>
            </a:lvl4pPr>
            <a:lvl5pPr marL="425056" indent="-128587">
              <a:spcBef>
                <a:spcPts val="474"/>
              </a:spcBef>
              <a:spcAft>
                <a:spcPts val="0"/>
              </a:spcAft>
              <a:buFont typeface="Lucida Grande"/>
              <a:buChar char="-"/>
              <a:tabLst/>
              <a:defRPr sz="9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051415" y="829826"/>
            <a:ext cx="2635386" cy="3715941"/>
          </a:xfrm>
          <a:prstGeom prst="rect">
            <a:avLst/>
          </a:prstGeom>
        </p:spPr>
        <p:txBody>
          <a:bodyPr vert="horz" lIns="68580" tIns="34291" rIns="68580" bIns="34291"/>
          <a:lstStyle>
            <a:lvl1pPr marL="0" indent="0">
              <a:spcBef>
                <a:spcPts val="474"/>
              </a:spcBef>
              <a:buClr>
                <a:srgbClr val="69BE28"/>
              </a:buClr>
              <a:buFont typeface="Wingdings" charset="2"/>
              <a:buNone/>
              <a:defRPr sz="1700" b="1" i="0">
                <a:latin typeface="Arial"/>
                <a:cs typeface="Arial"/>
              </a:defRPr>
            </a:lvl1pPr>
            <a:lvl2pPr marL="0" indent="0">
              <a:spcBef>
                <a:spcPts val="474"/>
              </a:spcBef>
              <a:spcAft>
                <a:spcPts val="0"/>
              </a:spcAft>
              <a:buFont typeface="Lucida Grande"/>
              <a:buNone/>
              <a:defRPr sz="1400">
                <a:solidFill>
                  <a:srgbClr val="1E1E1E"/>
                </a:solidFill>
              </a:defRPr>
            </a:lvl2pPr>
            <a:lvl3pPr marL="125015" indent="-125015">
              <a:spcBef>
                <a:spcPts val="474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200">
                <a:solidFill>
                  <a:srgbClr val="1E1E1E"/>
                </a:solidFill>
              </a:defRPr>
            </a:lvl3pPr>
            <a:lvl4pPr marL="296470" marR="0" indent="-120255" algn="l" defTabSz="301233" rtl="0" eaLnBrk="1" fontAlgn="base" latinLnBrk="0" hangingPunct="1">
              <a:lnSpc>
                <a:spcPct val="100000"/>
              </a:lnSpc>
              <a:spcBef>
                <a:spcPts val="474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100">
                <a:solidFill>
                  <a:srgbClr val="1E1E1E"/>
                </a:solidFill>
              </a:defRPr>
            </a:lvl4pPr>
            <a:lvl5pPr marL="425056" indent="-128587">
              <a:spcBef>
                <a:spcPts val="474"/>
              </a:spcBef>
              <a:spcAft>
                <a:spcPts val="0"/>
              </a:spcAft>
              <a:buFont typeface="Lucida Grande"/>
              <a:buChar char="-"/>
              <a:tabLst/>
              <a:defRPr sz="9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85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 vert="horz" lIns="68580" tIns="34291" rIns="68580" bIns="34291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08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 vert="horz" lIns="68580" tIns="34291" rIns="68580" bIns="34291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829826"/>
            <a:ext cx="8229600" cy="3715941"/>
          </a:xfrm>
          <a:prstGeom prst="rect">
            <a:avLst/>
          </a:prstGeom>
        </p:spPr>
        <p:txBody>
          <a:bodyPr vert="horz" lIns="68580" tIns="34291" rIns="68580" bIns="34291"/>
          <a:lstStyle>
            <a:lvl1pPr marL="0" indent="0">
              <a:spcBef>
                <a:spcPts val="1032"/>
              </a:spcBef>
              <a:buClr>
                <a:srgbClr val="69BE28"/>
              </a:buClr>
              <a:buFont typeface="Wingdings" charset="2"/>
              <a:buNone/>
              <a:defRPr sz="1800" b="1" i="0" baseline="0">
                <a:latin typeface="Arial"/>
                <a:cs typeface="Arial"/>
              </a:defRPr>
            </a:lvl1pPr>
            <a:lvl2pPr marL="0" indent="0" defTabSz="44053">
              <a:spcBef>
                <a:spcPts val="582"/>
              </a:spcBef>
              <a:buFont typeface="Lucida Grande"/>
              <a:buNone/>
              <a:tabLst/>
              <a:defRPr sz="1500">
                <a:solidFill>
                  <a:srgbClr val="1E1E1E"/>
                </a:solidFill>
              </a:defRPr>
            </a:lvl2pPr>
            <a:lvl3pPr marL="125015" indent="-125015" defTabSz="211933">
              <a:spcBef>
                <a:spcPts val="58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400">
                <a:solidFill>
                  <a:srgbClr val="1E1E1E"/>
                </a:solidFill>
              </a:defRPr>
            </a:lvl3pPr>
            <a:lvl4pPr marL="297660" indent="-128587" defTabSz="211933">
              <a:spcBef>
                <a:spcPts val="582"/>
              </a:spcBef>
              <a:spcAft>
                <a:spcPts val="0"/>
              </a:spcAft>
              <a:defRPr sz="1200">
                <a:solidFill>
                  <a:srgbClr val="1E1E1E"/>
                </a:solidFill>
              </a:defRPr>
            </a:lvl4pPr>
            <a:lvl5pPr marL="470301" indent="-132159" defTabSz="211933">
              <a:spcBef>
                <a:spcPts val="582"/>
              </a:spcBef>
              <a:spcAft>
                <a:spcPts val="0"/>
              </a:spcAft>
              <a:buFont typeface="Lucida Grande"/>
              <a:buChar char="-"/>
              <a:defRPr sz="11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3373285" y="4799060"/>
            <a:ext cx="3459377" cy="18493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68580" tIns="68580" rIns="68580" bIns="68580" rtlCol="0" anchor="ctr" anchorCtr="0">
            <a:noAutofit/>
          </a:bodyPr>
          <a:lstStyle/>
          <a:p>
            <a:pPr algn="ctr" defTabSz="342901"/>
            <a:r>
              <a:rPr lang="en-US" sz="800" dirty="0" smtClean="0">
                <a:solidFill>
                  <a:srgbClr val="FF0000"/>
                </a:solidFill>
                <a:latin typeface="Arial"/>
              </a:rPr>
              <a:t>HORTONWORKS CONFIDENTIAL &amp; PROPRIETARY INFORMATION</a:t>
            </a:r>
            <a:endParaRPr lang="en-US" sz="80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605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 vert="horz" lIns="68580" tIns="34291" rIns="68580" bIns="34291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829826"/>
            <a:ext cx="3911600" cy="3715941"/>
          </a:xfrm>
          <a:prstGeom prst="rect">
            <a:avLst/>
          </a:prstGeom>
        </p:spPr>
        <p:txBody>
          <a:bodyPr vert="horz" lIns="68580" tIns="34291" rIns="68580" bIns="34291"/>
          <a:lstStyle>
            <a:lvl1pPr marL="0" indent="0">
              <a:spcBef>
                <a:spcPts val="924"/>
              </a:spcBef>
              <a:buClr>
                <a:srgbClr val="69BE28"/>
              </a:buClr>
              <a:buFont typeface="Wingdings" charset="2"/>
              <a:buNone/>
              <a:defRPr sz="1800" b="1" i="0">
                <a:latin typeface="Arial"/>
                <a:cs typeface="Arial"/>
              </a:defRPr>
            </a:lvl1pPr>
            <a:lvl2pPr marL="0" indent="0">
              <a:spcBef>
                <a:spcPts val="582"/>
              </a:spcBef>
              <a:spcAft>
                <a:spcPts val="0"/>
              </a:spcAft>
              <a:buFont typeface="Lucida Grande"/>
              <a:buNone/>
              <a:defRPr sz="1500">
                <a:solidFill>
                  <a:srgbClr val="1E1E1E"/>
                </a:solidFill>
              </a:defRPr>
            </a:lvl2pPr>
            <a:lvl3pPr marL="125015" indent="-125015">
              <a:spcBef>
                <a:spcPts val="58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1400">
                <a:solidFill>
                  <a:srgbClr val="1E1E1E"/>
                </a:solidFill>
              </a:defRPr>
            </a:lvl3pPr>
            <a:lvl4pPr marL="296470" indent="-120255" defTabSz="-126208">
              <a:spcBef>
                <a:spcPts val="582"/>
              </a:spcBef>
              <a:spcAft>
                <a:spcPts val="0"/>
              </a:spcAft>
              <a:defRPr sz="1200" baseline="0">
                <a:solidFill>
                  <a:srgbClr val="1E1E1E"/>
                </a:solidFill>
              </a:defRPr>
            </a:lvl4pPr>
            <a:lvl5pPr marL="473872" indent="-132159">
              <a:spcBef>
                <a:spcPts val="582"/>
              </a:spcBef>
              <a:spcAft>
                <a:spcPts val="0"/>
              </a:spcAft>
              <a:buFont typeface="Lucida Grande"/>
              <a:buChar char="-"/>
              <a:tabLst/>
              <a:defRPr sz="11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773785" y="827447"/>
            <a:ext cx="3911600" cy="3715941"/>
          </a:xfrm>
          <a:prstGeom prst="rect">
            <a:avLst/>
          </a:prstGeom>
        </p:spPr>
        <p:txBody>
          <a:bodyPr vert="horz" lIns="68580" tIns="34291" rIns="68580" bIns="34291"/>
          <a:lstStyle>
            <a:lvl1pPr marL="0" indent="0">
              <a:spcBef>
                <a:spcPts val="924"/>
              </a:spcBef>
              <a:buClr>
                <a:srgbClr val="69BE28"/>
              </a:buClr>
              <a:buFont typeface="Wingdings" charset="2"/>
              <a:buNone/>
              <a:defRPr sz="1800" b="1" i="0">
                <a:latin typeface="Arial"/>
                <a:cs typeface="Arial"/>
              </a:defRPr>
            </a:lvl1pPr>
            <a:lvl2pPr marL="0" indent="0">
              <a:spcBef>
                <a:spcPts val="582"/>
              </a:spcBef>
              <a:spcAft>
                <a:spcPts val="0"/>
              </a:spcAft>
              <a:buFont typeface="Lucida Grande"/>
              <a:buNone/>
              <a:defRPr sz="1500">
                <a:solidFill>
                  <a:srgbClr val="1E1E1E"/>
                </a:solidFill>
              </a:defRPr>
            </a:lvl2pPr>
            <a:lvl3pPr marL="125015" indent="-125015">
              <a:spcBef>
                <a:spcPts val="58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400">
                <a:solidFill>
                  <a:srgbClr val="1E1E1E"/>
                </a:solidFill>
              </a:defRPr>
            </a:lvl3pPr>
            <a:lvl4pPr marL="294088" indent="-128587">
              <a:spcBef>
                <a:spcPts val="582"/>
              </a:spcBef>
              <a:spcAft>
                <a:spcPts val="0"/>
              </a:spcAft>
              <a:defRPr sz="1200">
                <a:solidFill>
                  <a:srgbClr val="1E1E1E"/>
                </a:solidFill>
              </a:defRPr>
            </a:lvl4pPr>
            <a:lvl5pPr marL="473872" indent="-132159">
              <a:spcBef>
                <a:spcPts val="582"/>
              </a:spcBef>
              <a:spcAft>
                <a:spcPts val="0"/>
              </a:spcAft>
              <a:buFont typeface="Lucida Grande"/>
              <a:buChar char="-"/>
              <a:tabLst/>
              <a:defRPr sz="11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373285" y="4799060"/>
            <a:ext cx="3459377" cy="18493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68580" tIns="68580" rIns="68580" bIns="68580" rtlCol="0" anchor="ctr" anchorCtr="0">
            <a:noAutofit/>
          </a:bodyPr>
          <a:lstStyle/>
          <a:p>
            <a:pPr algn="ctr" defTabSz="342901"/>
            <a:r>
              <a:rPr lang="en-US" sz="800" dirty="0" smtClean="0">
                <a:solidFill>
                  <a:srgbClr val="FF0000"/>
                </a:solidFill>
                <a:latin typeface="Arial"/>
              </a:rPr>
              <a:t>HORTONWORKS CONFIDENTIAL &amp; PROPRIETARY INFORMATION</a:t>
            </a:r>
            <a:endParaRPr lang="en-US" sz="80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44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 vert="horz" lIns="68580" tIns="34291" rIns="68580" bIns="34291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829826"/>
            <a:ext cx="2635386" cy="3715941"/>
          </a:xfrm>
          <a:prstGeom prst="rect">
            <a:avLst/>
          </a:prstGeom>
        </p:spPr>
        <p:txBody>
          <a:bodyPr vert="horz" lIns="68580" tIns="34291" rIns="68580" bIns="34291"/>
          <a:lstStyle>
            <a:lvl1pPr marL="0" indent="0">
              <a:spcBef>
                <a:spcPts val="474"/>
              </a:spcBef>
              <a:buClr>
                <a:srgbClr val="69BE28"/>
              </a:buClr>
              <a:buFont typeface="Wingdings" charset="2"/>
              <a:buNone/>
              <a:defRPr sz="1700" b="1" i="0">
                <a:latin typeface="Arial"/>
                <a:cs typeface="Arial"/>
              </a:defRPr>
            </a:lvl1pPr>
            <a:lvl2pPr marL="0" indent="0">
              <a:spcBef>
                <a:spcPts val="474"/>
              </a:spcBef>
              <a:spcAft>
                <a:spcPts val="0"/>
              </a:spcAft>
              <a:buFont typeface="Lucida Grande"/>
              <a:buNone/>
              <a:defRPr sz="1400">
                <a:solidFill>
                  <a:srgbClr val="1E1E1E"/>
                </a:solidFill>
              </a:defRPr>
            </a:lvl2pPr>
            <a:lvl3pPr marL="125015" indent="-125015">
              <a:spcBef>
                <a:spcPts val="474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200">
                <a:solidFill>
                  <a:srgbClr val="1E1E1E"/>
                </a:solidFill>
              </a:defRPr>
            </a:lvl3pPr>
            <a:lvl4pPr marL="296470" marR="0" indent="-120255" algn="l" defTabSz="301233" rtl="0" eaLnBrk="1" fontAlgn="base" latinLnBrk="0" hangingPunct="1">
              <a:lnSpc>
                <a:spcPct val="100000"/>
              </a:lnSpc>
              <a:spcBef>
                <a:spcPts val="474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100">
                <a:solidFill>
                  <a:srgbClr val="1E1E1E"/>
                </a:solidFill>
              </a:defRPr>
            </a:lvl4pPr>
            <a:lvl5pPr marL="425056" indent="-128587">
              <a:spcBef>
                <a:spcPts val="474"/>
              </a:spcBef>
              <a:spcAft>
                <a:spcPts val="0"/>
              </a:spcAft>
              <a:buFont typeface="Lucida Grande"/>
              <a:buChar char="-"/>
              <a:tabLst/>
              <a:defRPr sz="9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065" y="829826"/>
            <a:ext cx="2635386" cy="3715941"/>
          </a:xfrm>
          <a:prstGeom prst="rect">
            <a:avLst/>
          </a:prstGeom>
        </p:spPr>
        <p:txBody>
          <a:bodyPr vert="horz" lIns="68580" tIns="34291" rIns="68580" bIns="34291"/>
          <a:lstStyle>
            <a:lvl1pPr marL="0" indent="0">
              <a:spcBef>
                <a:spcPts val="474"/>
              </a:spcBef>
              <a:buClr>
                <a:srgbClr val="69BE28"/>
              </a:buClr>
              <a:buFont typeface="Wingdings" charset="2"/>
              <a:buNone/>
              <a:defRPr sz="1700" b="1" i="0">
                <a:latin typeface="Arial"/>
                <a:cs typeface="Arial"/>
              </a:defRPr>
            </a:lvl1pPr>
            <a:lvl2pPr marL="0" indent="0">
              <a:spcBef>
                <a:spcPts val="474"/>
              </a:spcBef>
              <a:spcAft>
                <a:spcPts val="0"/>
              </a:spcAft>
              <a:buFont typeface="Lucida Grande"/>
              <a:buNone/>
              <a:defRPr sz="1400">
                <a:solidFill>
                  <a:srgbClr val="1E1E1E"/>
                </a:solidFill>
              </a:defRPr>
            </a:lvl2pPr>
            <a:lvl3pPr marL="125015" indent="-125015">
              <a:spcBef>
                <a:spcPts val="474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200">
                <a:solidFill>
                  <a:srgbClr val="1E1E1E"/>
                </a:solidFill>
              </a:defRPr>
            </a:lvl3pPr>
            <a:lvl4pPr marL="296470" marR="0" indent="-120255" algn="l" defTabSz="301233" rtl="0" eaLnBrk="1" fontAlgn="base" latinLnBrk="0" hangingPunct="1">
              <a:lnSpc>
                <a:spcPct val="100000"/>
              </a:lnSpc>
              <a:spcBef>
                <a:spcPts val="474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100">
                <a:solidFill>
                  <a:srgbClr val="1E1E1E"/>
                </a:solidFill>
              </a:defRPr>
            </a:lvl4pPr>
            <a:lvl5pPr marL="425056" indent="-128587">
              <a:spcBef>
                <a:spcPts val="474"/>
              </a:spcBef>
              <a:spcAft>
                <a:spcPts val="0"/>
              </a:spcAft>
              <a:buFont typeface="Lucida Grande"/>
              <a:buChar char="-"/>
              <a:tabLst/>
              <a:defRPr sz="9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051415" y="829826"/>
            <a:ext cx="2635386" cy="3715941"/>
          </a:xfrm>
          <a:prstGeom prst="rect">
            <a:avLst/>
          </a:prstGeom>
        </p:spPr>
        <p:txBody>
          <a:bodyPr vert="horz" lIns="68580" tIns="34291" rIns="68580" bIns="34291"/>
          <a:lstStyle>
            <a:lvl1pPr marL="0" indent="0">
              <a:spcBef>
                <a:spcPts val="474"/>
              </a:spcBef>
              <a:buClr>
                <a:srgbClr val="69BE28"/>
              </a:buClr>
              <a:buFont typeface="Wingdings" charset="2"/>
              <a:buNone/>
              <a:defRPr sz="1700" b="1" i="0">
                <a:latin typeface="Arial"/>
                <a:cs typeface="Arial"/>
              </a:defRPr>
            </a:lvl1pPr>
            <a:lvl2pPr marL="0" indent="0">
              <a:spcBef>
                <a:spcPts val="474"/>
              </a:spcBef>
              <a:spcAft>
                <a:spcPts val="0"/>
              </a:spcAft>
              <a:buFont typeface="Lucida Grande"/>
              <a:buNone/>
              <a:defRPr sz="1400">
                <a:solidFill>
                  <a:srgbClr val="1E1E1E"/>
                </a:solidFill>
              </a:defRPr>
            </a:lvl2pPr>
            <a:lvl3pPr marL="125015" indent="-125015">
              <a:spcBef>
                <a:spcPts val="474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200">
                <a:solidFill>
                  <a:srgbClr val="1E1E1E"/>
                </a:solidFill>
              </a:defRPr>
            </a:lvl3pPr>
            <a:lvl4pPr marL="296470" marR="0" indent="-120255" algn="l" defTabSz="301233" rtl="0" eaLnBrk="1" fontAlgn="base" latinLnBrk="0" hangingPunct="1">
              <a:lnSpc>
                <a:spcPct val="100000"/>
              </a:lnSpc>
              <a:spcBef>
                <a:spcPts val="474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100">
                <a:solidFill>
                  <a:srgbClr val="1E1E1E"/>
                </a:solidFill>
              </a:defRPr>
            </a:lvl4pPr>
            <a:lvl5pPr marL="425056" indent="-128587">
              <a:spcBef>
                <a:spcPts val="474"/>
              </a:spcBef>
              <a:spcAft>
                <a:spcPts val="0"/>
              </a:spcAft>
              <a:buFont typeface="Lucida Grande"/>
              <a:buChar char="-"/>
              <a:tabLst/>
              <a:defRPr sz="9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3373285" y="4799060"/>
            <a:ext cx="3459377" cy="18493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68580" tIns="68580" rIns="68580" bIns="68580" rtlCol="0" anchor="ctr" anchorCtr="0">
            <a:noAutofit/>
          </a:bodyPr>
          <a:lstStyle/>
          <a:p>
            <a:pPr algn="ctr" defTabSz="342901"/>
            <a:r>
              <a:rPr lang="en-US" sz="800" dirty="0" smtClean="0">
                <a:solidFill>
                  <a:srgbClr val="FF0000"/>
                </a:solidFill>
                <a:latin typeface="Arial"/>
              </a:rPr>
              <a:t>HORTONWORKS CONFIDENTIAL &amp; PROPRIETARY INFORMATION</a:t>
            </a:r>
            <a:endParaRPr lang="en-US" sz="80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109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 vert="horz" lIns="68580" tIns="34291" rIns="68580" bIns="34291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373285" y="4799060"/>
            <a:ext cx="3459377" cy="18493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68580" tIns="68580" rIns="68580" bIns="68580" rtlCol="0" anchor="ctr" anchorCtr="0">
            <a:noAutofit/>
          </a:bodyPr>
          <a:lstStyle/>
          <a:p>
            <a:pPr algn="ctr" defTabSz="342901"/>
            <a:r>
              <a:rPr lang="en-US" sz="800" dirty="0" smtClean="0">
                <a:solidFill>
                  <a:srgbClr val="FF0000"/>
                </a:solidFill>
                <a:latin typeface="Arial"/>
              </a:rPr>
              <a:t>HORTONWORKS CONFIDENTIAL &amp; PROPRIETARY INFORMATION</a:t>
            </a:r>
            <a:endParaRPr lang="en-US" sz="80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955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 vert="horz" lIns="68580" tIns="34291" rIns="68580" bIns="34291" rtlCol="0" anchor="ctr">
            <a:norm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457200" y="829826"/>
            <a:ext cx="8229600" cy="3715941"/>
          </a:xfrm>
          <a:prstGeom prst="rect">
            <a:avLst/>
          </a:prstGeom>
        </p:spPr>
        <p:txBody>
          <a:bodyPr vert="horz" lIns="68580" tIns="34291" rIns="68580" bIns="34291"/>
          <a:lstStyle>
            <a:lvl1pPr marL="0" indent="0">
              <a:spcBef>
                <a:spcPts val="582"/>
              </a:spcBef>
              <a:buClr>
                <a:srgbClr val="69BE28"/>
              </a:buClr>
              <a:buFont typeface="Wingdings" charset="2"/>
              <a:buNone/>
              <a:defRPr sz="1800" b="1" i="0">
                <a:latin typeface="Arial"/>
                <a:cs typeface="Arial"/>
              </a:defRPr>
            </a:lvl1pPr>
            <a:lvl2pPr marL="167880" indent="-167880">
              <a:spcBef>
                <a:spcPts val="582"/>
              </a:spcBef>
              <a:buClr>
                <a:schemeClr val="accent1"/>
              </a:buClr>
              <a:buFont typeface="Wingdings" charset="2"/>
              <a:buChar char="§"/>
              <a:tabLst/>
              <a:defRPr sz="1500">
                <a:solidFill>
                  <a:srgbClr val="818A8F"/>
                </a:solidFill>
              </a:defRPr>
            </a:lvl2pPr>
            <a:lvl3pPr marL="473872" indent="-125015">
              <a:spcBef>
                <a:spcPts val="582"/>
              </a:spcBef>
              <a:spcAft>
                <a:spcPts val="0"/>
              </a:spcAft>
              <a:buFont typeface="Lucida Grande"/>
              <a:buChar char="–"/>
              <a:tabLst/>
              <a:defRPr sz="1400">
                <a:solidFill>
                  <a:srgbClr val="818A8F"/>
                </a:solidFill>
              </a:defRPr>
            </a:lvl3pPr>
            <a:lvl4pPr marL="685805" indent="-128587">
              <a:spcBef>
                <a:spcPts val="582"/>
              </a:spcBef>
              <a:spcAft>
                <a:spcPts val="0"/>
              </a:spcAft>
              <a:defRPr sz="1200">
                <a:solidFill>
                  <a:srgbClr val="818A8F"/>
                </a:solidFill>
              </a:defRPr>
            </a:lvl4pPr>
            <a:lvl5pPr marL="858447" indent="-132159">
              <a:spcBef>
                <a:spcPts val="582"/>
              </a:spcBef>
              <a:spcAft>
                <a:spcPts val="0"/>
              </a:spcAft>
              <a:buFont typeface="Lucida Grande"/>
              <a:buChar char="-"/>
              <a:defRPr sz="1100">
                <a:solidFill>
                  <a:srgbClr val="818A8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01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630239" y="740570"/>
            <a:ext cx="138522" cy="288535"/>
          </a:xfrm>
          <a:prstGeom prst="rect">
            <a:avLst/>
          </a:prstGeom>
          <a:noFill/>
        </p:spPr>
        <p:txBody>
          <a:bodyPr wrap="none" lIns="68582" tIns="34292" rIns="68582" bIns="34292">
            <a:spAutoFit/>
          </a:bodyPr>
          <a:lstStyle/>
          <a:p>
            <a:pPr defTabSz="342946">
              <a:defRPr/>
            </a:pPr>
            <a:endParaRPr lang="en-US" sz="1400" dirty="0">
              <a:solidFill>
                <a:prstClr val="black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" y="1035373"/>
            <a:ext cx="9144000" cy="227506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1"/>
            <a:ext cx="426916" cy="81014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2" tIns="68582" rIns="68582" bIns="68582" rtlCol="0" anchor="t" anchorCtr="0"/>
          <a:lstStyle/>
          <a:p>
            <a:pPr defTabSz="342946"/>
            <a:endParaRPr lang="en-US" sz="140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" y="3292634"/>
            <a:ext cx="9144000" cy="185086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2" tIns="68582" rIns="68582" bIns="68582" rtlCol="0" anchor="t" anchorCtr="0"/>
          <a:lstStyle/>
          <a:p>
            <a:pPr defTabSz="342946"/>
            <a:endParaRPr lang="en-US" sz="140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919" y="3295868"/>
            <a:ext cx="8297517" cy="724866"/>
          </a:xfrm>
          <a:prstGeom prst="rect">
            <a:avLst/>
          </a:prstGeom>
        </p:spPr>
        <p:txBody>
          <a:bodyPr lIns="68582" tIns="34292" rIns="68582" bIns="34292" anchor="ctr" anchorCtr="0">
            <a:noAutofit/>
          </a:bodyPr>
          <a:lstStyle>
            <a:lvl1pPr marL="0" indent="0" algn="l" defTabSz="340530">
              <a:tabLst/>
              <a:defRPr sz="3300" b="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917" y="4020735"/>
            <a:ext cx="8297517" cy="652613"/>
          </a:xfrm>
          <a:prstGeom prst="rect">
            <a:avLst/>
          </a:prstGeom>
          <a:noFill/>
          <a:ln>
            <a:noFill/>
          </a:ln>
        </p:spPr>
        <p:txBody>
          <a:bodyPr lIns="68582" tIns="34292" rIns="68582" bIns="34292" anchor="ctr" anchorCtr="0">
            <a:noAutofit/>
          </a:bodyPr>
          <a:lstStyle>
            <a:lvl1pPr marL="82299" indent="0" algn="l">
              <a:buNone/>
              <a:defRPr sz="1500" baseline="0">
                <a:solidFill>
                  <a:schemeClr val="bg2"/>
                </a:solidFill>
                <a:latin typeface="Arial"/>
                <a:cs typeface="Arial"/>
              </a:defRPr>
            </a:lvl1pPr>
            <a:lvl2pPr marL="342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Dave Patton – Solutions Engineer</a:t>
            </a:r>
            <a:endParaRPr lang="en-US" dirty="0"/>
          </a:p>
        </p:txBody>
      </p:sp>
      <p:pic>
        <p:nvPicPr>
          <p:cNvPr id="15" name="Picture 14" descr="Hor_RGBLogo.png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916" y="263212"/>
            <a:ext cx="1647876" cy="65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7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8" y="1302548"/>
            <a:ext cx="8021637" cy="2742491"/>
          </a:xfrm>
          <a:prstGeom prst="rect">
            <a:avLst/>
          </a:prstGeom>
        </p:spPr>
        <p:txBody>
          <a:bodyPr lIns="91424" tIns="45712" rIns="91424" bIns="45712">
            <a:normAutofit/>
          </a:bodyPr>
          <a:lstStyle>
            <a:lvl1pPr marL="0" indent="0">
              <a:buNone/>
              <a:defRPr sz="2400" b="0" i="0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 Here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8" y="278636"/>
            <a:ext cx="8184662" cy="743999"/>
          </a:xfrm>
          <a:prstGeom prst="rect">
            <a:avLst/>
          </a:prstGeom>
        </p:spPr>
        <p:txBody>
          <a:bodyPr lIns="91424" tIns="45712" rIns="91424" bIns="45712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45712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24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372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49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8" y="1022632"/>
            <a:ext cx="1103781" cy="72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289" y="4265075"/>
            <a:ext cx="1371600" cy="695325"/>
          </a:xfrm>
          <a:prstGeom prst="rect">
            <a:avLst/>
          </a:prstGeom>
        </p:spPr>
      </p:pic>
      <p:pic>
        <p:nvPicPr>
          <p:cNvPr id="6" name="Picture 5" descr="AngleBackground_gold_RGB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2698" r="20731" b="93348"/>
          <a:stretch/>
        </p:blipFill>
        <p:spPr>
          <a:xfrm>
            <a:off x="-71550" y="-104775"/>
            <a:ext cx="9367953" cy="35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342946"/>
            <a:endParaRPr lang="en-US" sz="1400">
              <a:solidFill>
                <a:srgbClr val="1E1E1E"/>
              </a:solidFill>
              <a:latin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26916" y="1285297"/>
            <a:ext cx="8259884" cy="1695197"/>
          </a:xfrm>
          <a:prstGeom prst="rect">
            <a:avLst/>
          </a:prstGeom>
        </p:spPr>
        <p:txBody>
          <a:bodyPr lIns="68589" tIns="34295" rIns="68589" bIns="34295" anchor="b" anchorCtr="0">
            <a:noAutofit/>
          </a:bodyPr>
          <a:lstStyle>
            <a:lvl1pPr marL="0" indent="0" algn="l" defTabSz="340564">
              <a:tabLst/>
              <a:defRPr sz="36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Section Divider Title Goes Here (maximum three lines)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916" y="3020180"/>
            <a:ext cx="8259884" cy="681217"/>
          </a:xfrm>
          <a:prstGeom prst="rect">
            <a:avLst/>
          </a:prstGeom>
        </p:spPr>
        <p:txBody>
          <a:bodyPr lIns="68589" tIns="34295" rIns="68589" bIns="34295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Arial"/>
                <a:cs typeface="Arial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Optional Subhead or Speaker Name (maximum two lines)</a:t>
            </a:r>
            <a:endParaRPr lang="en-US" dirty="0"/>
          </a:p>
        </p:txBody>
      </p:sp>
      <p:pic>
        <p:nvPicPr>
          <p:cNvPr id="5" name="Picture 4" descr="Hor_White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64" y="4567890"/>
            <a:ext cx="977391" cy="37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4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image4_16x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16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1"/>
            <a:ext cx="9144000" cy="235459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342946"/>
            <a:endParaRPr lang="en-US" sz="1400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4285882"/>
            <a:ext cx="9144000" cy="857618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342946"/>
            <a:endParaRPr lang="en-US" sz="1400">
              <a:solidFill>
                <a:srgbClr val="1E1E1E"/>
              </a:solidFill>
              <a:latin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26916" y="712000"/>
            <a:ext cx="8259884" cy="1140257"/>
          </a:xfrm>
          <a:prstGeom prst="rect">
            <a:avLst/>
          </a:prstGeom>
        </p:spPr>
        <p:txBody>
          <a:bodyPr lIns="68589" tIns="34295" rIns="68589" bIns="34295" anchor="b" anchorCtr="0">
            <a:noAutofit/>
          </a:bodyPr>
          <a:lstStyle>
            <a:lvl1pPr marL="0" indent="0" algn="l" defTabSz="340564">
              <a:tabLst/>
              <a:defRPr sz="36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Section Divider Title Goes Here (maximum two lines)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916" y="1891942"/>
            <a:ext cx="8259884" cy="480203"/>
          </a:xfrm>
          <a:prstGeom prst="rect">
            <a:avLst/>
          </a:prstGeom>
        </p:spPr>
        <p:txBody>
          <a:bodyPr lIns="68589" tIns="34295" rIns="68589" bIns="34295">
            <a:noAutofit/>
          </a:bodyPr>
          <a:lstStyle>
            <a:lvl1pPr marL="0" indent="0" algn="l">
              <a:buNone/>
              <a:defRPr sz="180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Optional Subhead or Speaker Name (maximum one line)</a:t>
            </a:r>
            <a:endParaRPr lang="en-US" dirty="0"/>
          </a:p>
        </p:txBody>
      </p:sp>
      <p:pic>
        <p:nvPicPr>
          <p:cNvPr id="10" name="Picture 9" descr="Hor_White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64" y="4567890"/>
            <a:ext cx="977391" cy="37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6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 vert="horz" lIns="68589" tIns="34295" rIns="68589" bIns="34295" rtlCol="0" anchor="ctr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70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 vert="horz" lIns="68589" tIns="34295" rIns="68589" bIns="34295" rtlCol="0" anchor="ctr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829826"/>
            <a:ext cx="8229600" cy="3715941"/>
          </a:xfrm>
          <a:prstGeom prst="rect">
            <a:avLst/>
          </a:prstGeom>
        </p:spPr>
        <p:txBody>
          <a:bodyPr vert="horz" lIns="68589" tIns="34295" rIns="68589" bIns="34295"/>
          <a:lstStyle>
            <a:lvl1pPr marL="0" indent="0">
              <a:spcBef>
                <a:spcPts val="1032"/>
              </a:spcBef>
              <a:buClr>
                <a:srgbClr val="69BE28"/>
              </a:buClr>
              <a:buFont typeface="Wingdings" charset="2"/>
              <a:buNone/>
              <a:defRPr sz="18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 marL="0" indent="0" defTabSz="44059">
              <a:spcBef>
                <a:spcPts val="582"/>
              </a:spcBef>
              <a:buFont typeface="Lucida Grande"/>
              <a:buNone/>
              <a:tabLst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25033" indent="-125033" defTabSz="211960">
              <a:spcBef>
                <a:spcPts val="58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297696" indent="-128605" defTabSz="211960">
              <a:spcBef>
                <a:spcPts val="582"/>
              </a:spcBef>
              <a:spcAft>
                <a:spcPts val="0"/>
              </a:spcAft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470360" indent="-132177" defTabSz="211960">
              <a:spcBef>
                <a:spcPts val="582"/>
              </a:spcBef>
              <a:spcAft>
                <a:spcPts val="0"/>
              </a:spcAft>
              <a:buFont typeface="Lucida Grande"/>
              <a:buChar char="-"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78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 vert="horz" lIns="68589" tIns="34295" rIns="68589" bIns="34295" rtlCol="0" anchor="ctr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829826"/>
            <a:ext cx="3911600" cy="3715941"/>
          </a:xfrm>
          <a:prstGeom prst="rect">
            <a:avLst/>
          </a:prstGeom>
        </p:spPr>
        <p:txBody>
          <a:bodyPr vert="horz" lIns="68589" tIns="34295" rIns="68589" bIns="34295"/>
          <a:lstStyle>
            <a:lvl1pPr marL="0" indent="0">
              <a:spcBef>
                <a:spcPts val="924"/>
              </a:spcBef>
              <a:buClr>
                <a:srgbClr val="69BE28"/>
              </a:buClr>
              <a:buFont typeface="Wingdings" charset="2"/>
              <a:buNone/>
              <a:defRPr sz="1800" b="1" i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 marL="0" indent="0">
              <a:spcBef>
                <a:spcPts val="582"/>
              </a:spcBef>
              <a:spcAft>
                <a:spcPts val="0"/>
              </a:spcAft>
              <a:buFont typeface="Lucida Grande"/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25033" indent="-125033">
              <a:spcBef>
                <a:spcPts val="58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296506" indent="-120270" defTabSz="-126223">
              <a:spcBef>
                <a:spcPts val="582"/>
              </a:spcBef>
              <a:spcAft>
                <a:spcPts val="0"/>
              </a:spcAft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473932" indent="-132177">
              <a:spcBef>
                <a:spcPts val="582"/>
              </a:spcBef>
              <a:spcAft>
                <a:spcPts val="0"/>
              </a:spcAft>
              <a:buFont typeface="Lucida Grande"/>
              <a:buChar char="-"/>
              <a:tabLst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773785" y="827445"/>
            <a:ext cx="3911600" cy="3715941"/>
          </a:xfrm>
          <a:prstGeom prst="rect">
            <a:avLst/>
          </a:prstGeom>
        </p:spPr>
        <p:txBody>
          <a:bodyPr vert="horz" lIns="68589" tIns="34295" rIns="68589" bIns="34295"/>
          <a:lstStyle>
            <a:lvl1pPr marL="0" indent="0">
              <a:spcBef>
                <a:spcPts val="924"/>
              </a:spcBef>
              <a:buClr>
                <a:srgbClr val="69BE28"/>
              </a:buClr>
              <a:buFont typeface="Wingdings" charset="2"/>
              <a:buNone/>
              <a:defRPr sz="1800" b="1" i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 marL="0" indent="0">
              <a:spcBef>
                <a:spcPts val="582"/>
              </a:spcBef>
              <a:spcAft>
                <a:spcPts val="0"/>
              </a:spcAft>
              <a:buFont typeface="Lucida Grande"/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25033" indent="-125033">
              <a:spcBef>
                <a:spcPts val="58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294124" indent="-128605">
              <a:spcBef>
                <a:spcPts val="582"/>
              </a:spcBef>
              <a:spcAft>
                <a:spcPts val="0"/>
              </a:spcAft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473932" indent="-132177">
              <a:spcBef>
                <a:spcPts val="582"/>
              </a:spcBef>
              <a:spcAft>
                <a:spcPts val="0"/>
              </a:spcAft>
              <a:buFont typeface="Lucida Grande"/>
              <a:buChar char="-"/>
              <a:tabLst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2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 vert="horz" lIns="68589" tIns="34295" rIns="68589" bIns="34295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829826"/>
            <a:ext cx="2635386" cy="3715941"/>
          </a:xfrm>
          <a:prstGeom prst="rect">
            <a:avLst/>
          </a:prstGeom>
        </p:spPr>
        <p:txBody>
          <a:bodyPr vert="horz" lIns="68589" tIns="34295" rIns="68589" bIns="34295"/>
          <a:lstStyle>
            <a:lvl1pPr marL="0" indent="0">
              <a:spcBef>
                <a:spcPts val="474"/>
              </a:spcBef>
              <a:buClr>
                <a:srgbClr val="69BE28"/>
              </a:buClr>
              <a:buFont typeface="Wingdings" charset="2"/>
              <a:buNone/>
              <a:defRPr sz="1700" b="1" i="0">
                <a:latin typeface="Arial"/>
                <a:cs typeface="Arial"/>
              </a:defRPr>
            </a:lvl1pPr>
            <a:lvl2pPr marL="0" indent="0">
              <a:spcBef>
                <a:spcPts val="474"/>
              </a:spcBef>
              <a:spcAft>
                <a:spcPts val="0"/>
              </a:spcAft>
              <a:buFont typeface="Lucida Grande"/>
              <a:buNone/>
              <a:defRPr sz="1400">
                <a:solidFill>
                  <a:srgbClr val="1E1E1E"/>
                </a:solidFill>
              </a:defRPr>
            </a:lvl2pPr>
            <a:lvl3pPr marL="125033" indent="-125033">
              <a:spcBef>
                <a:spcPts val="474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200">
                <a:solidFill>
                  <a:srgbClr val="1E1E1E"/>
                </a:solidFill>
              </a:defRPr>
            </a:lvl3pPr>
            <a:lvl4pPr marL="296506" marR="0" indent="-120270" algn="l" defTabSz="301269" rtl="0" eaLnBrk="1" fontAlgn="base" latinLnBrk="0" hangingPunct="1">
              <a:lnSpc>
                <a:spcPct val="100000"/>
              </a:lnSpc>
              <a:spcBef>
                <a:spcPts val="474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100">
                <a:solidFill>
                  <a:srgbClr val="1E1E1E"/>
                </a:solidFill>
              </a:defRPr>
            </a:lvl4pPr>
            <a:lvl5pPr marL="425110" indent="-128605">
              <a:spcBef>
                <a:spcPts val="474"/>
              </a:spcBef>
              <a:spcAft>
                <a:spcPts val="0"/>
              </a:spcAft>
              <a:buFont typeface="Lucida Grande"/>
              <a:buChar char="-"/>
              <a:tabLst/>
              <a:defRPr sz="9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065" y="829826"/>
            <a:ext cx="2635386" cy="3715941"/>
          </a:xfrm>
          <a:prstGeom prst="rect">
            <a:avLst/>
          </a:prstGeom>
        </p:spPr>
        <p:txBody>
          <a:bodyPr vert="horz" lIns="68589" tIns="34295" rIns="68589" bIns="34295"/>
          <a:lstStyle>
            <a:lvl1pPr marL="0" indent="0">
              <a:spcBef>
                <a:spcPts val="474"/>
              </a:spcBef>
              <a:buClr>
                <a:srgbClr val="69BE28"/>
              </a:buClr>
              <a:buFont typeface="Wingdings" charset="2"/>
              <a:buNone/>
              <a:defRPr sz="1700" b="1" i="0">
                <a:latin typeface="Arial"/>
                <a:cs typeface="Arial"/>
              </a:defRPr>
            </a:lvl1pPr>
            <a:lvl2pPr marL="0" indent="0">
              <a:spcBef>
                <a:spcPts val="474"/>
              </a:spcBef>
              <a:spcAft>
                <a:spcPts val="0"/>
              </a:spcAft>
              <a:buFont typeface="Lucida Grande"/>
              <a:buNone/>
              <a:defRPr sz="1400">
                <a:solidFill>
                  <a:srgbClr val="1E1E1E"/>
                </a:solidFill>
              </a:defRPr>
            </a:lvl2pPr>
            <a:lvl3pPr marL="125033" indent="-125033">
              <a:spcBef>
                <a:spcPts val="474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200">
                <a:solidFill>
                  <a:srgbClr val="1E1E1E"/>
                </a:solidFill>
              </a:defRPr>
            </a:lvl3pPr>
            <a:lvl4pPr marL="296506" marR="0" indent="-120270" algn="l" defTabSz="301269" rtl="0" eaLnBrk="1" fontAlgn="base" latinLnBrk="0" hangingPunct="1">
              <a:lnSpc>
                <a:spcPct val="100000"/>
              </a:lnSpc>
              <a:spcBef>
                <a:spcPts val="474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100">
                <a:solidFill>
                  <a:srgbClr val="1E1E1E"/>
                </a:solidFill>
              </a:defRPr>
            </a:lvl4pPr>
            <a:lvl5pPr marL="425110" indent="-128605">
              <a:spcBef>
                <a:spcPts val="474"/>
              </a:spcBef>
              <a:spcAft>
                <a:spcPts val="0"/>
              </a:spcAft>
              <a:buFont typeface="Lucida Grande"/>
              <a:buChar char="-"/>
              <a:tabLst/>
              <a:defRPr sz="9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051415" y="829826"/>
            <a:ext cx="2635386" cy="3715941"/>
          </a:xfrm>
          <a:prstGeom prst="rect">
            <a:avLst/>
          </a:prstGeom>
        </p:spPr>
        <p:txBody>
          <a:bodyPr vert="horz" lIns="68589" tIns="34295" rIns="68589" bIns="34295"/>
          <a:lstStyle>
            <a:lvl1pPr marL="0" indent="0">
              <a:spcBef>
                <a:spcPts val="474"/>
              </a:spcBef>
              <a:buClr>
                <a:srgbClr val="69BE28"/>
              </a:buClr>
              <a:buFont typeface="Wingdings" charset="2"/>
              <a:buNone/>
              <a:defRPr sz="1700" b="1" i="0">
                <a:latin typeface="Arial"/>
                <a:cs typeface="Arial"/>
              </a:defRPr>
            </a:lvl1pPr>
            <a:lvl2pPr marL="0" indent="0">
              <a:spcBef>
                <a:spcPts val="474"/>
              </a:spcBef>
              <a:spcAft>
                <a:spcPts val="0"/>
              </a:spcAft>
              <a:buFont typeface="Lucida Grande"/>
              <a:buNone/>
              <a:defRPr sz="1400">
                <a:solidFill>
                  <a:srgbClr val="1E1E1E"/>
                </a:solidFill>
              </a:defRPr>
            </a:lvl2pPr>
            <a:lvl3pPr marL="125033" indent="-125033">
              <a:spcBef>
                <a:spcPts val="474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200">
                <a:solidFill>
                  <a:srgbClr val="1E1E1E"/>
                </a:solidFill>
              </a:defRPr>
            </a:lvl3pPr>
            <a:lvl4pPr marL="296506" marR="0" indent="-120270" algn="l" defTabSz="301269" rtl="0" eaLnBrk="1" fontAlgn="base" latinLnBrk="0" hangingPunct="1">
              <a:lnSpc>
                <a:spcPct val="100000"/>
              </a:lnSpc>
              <a:spcBef>
                <a:spcPts val="474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100">
                <a:solidFill>
                  <a:srgbClr val="1E1E1E"/>
                </a:solidFill>
              </a:defRPr>
            </a:lvl4pPr>
            <a:lvl5pPr marL="425110" indent="-128605">
              <a:spcBef>
                <a:spcPts val="474"/>
              </a:spcBef>
              <a:spcAft>
                <a:spcPts val="0"/>
              </a:spcAft>
              <a:buFont typeface="Lucida Grande"/>
              <a:buChar char="-"/>
              <a:tabLst/>
              <a:defRPr sz="9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22pt</a:t>
            </a:r>
          </a:p>
          <a:p>
            <a:pPr lvl="1"/>
            <a:r>
              <a:rPr lang="en-US" dirty="0" smtClean="0"/>
              <a:t>Subtopics Go Here – 18pt</a:t>
            </a:r>
          </a:p>
          <a:p>
            <a:pPr lvl="2"/>
            <a:r>
              <a:rPr lang="en-US" dirty="0" smtClean="0"/>
              <a:t>Bulleted Subtopics Go Here – 16pt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88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762000"/>
            <a:ext cx="9144000" cy="1191"/>
          </a:xfrm>
          <a:prstGeom prst="line">
            <a:avLst/>
          </a:prstGeom>
          <a:ln>
            <a:solidFill>
              <a:srgbClr val="69BE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1301750" y="4951810"/>
            <a:ext cx="2895600" cy="171450"/>
          </a:xfrm>
          <a:prstGeom prst="rect">
            <a:avLst/>
          </a:prstGeom>
        </p:spPr>
        <p:txBody>
          <a:bodyPr lIns="68589" tIns="34295" rIns="68589" bIns="34295">
            <a:normAutofit/>
          </a:bodyPr>
          <a:lstStyle/>
          <a:p>
            <a:pPr defTabSz="342946">
              <a:spcBef>
                <a:spcPct val="20000"/>
              </a:spcBef>
              <a:buFont typeface="Arial"/>
              <a:buNone/>
              <a:defRPr/>
            </a:pPr>
            <a:r>
              <a:rPr lang="en-US" sz="600" dirty="0">
                <a:solidFill>
                  <a:prstClr val="black"/>
                </a:solidFill>
                <a:latin typeface="Gill Sans"/>
                <a:cs typeface="Gill Sans"/>
              </a:rPr>
              <a:t>© Hortonworks Inc. </a:t>
            </a:r>
            <a:r>
              <a:rPr lang="en-US" sz="600" dirty="0" smtClean="0">
                <a:solidFill>
                  <a:prstClr val="black"/>
                </a:solidFill>
                <a:latin typeface="Gill Sans"/>
                <a:cs typeface="Gill Sans"/>
              </a:rPr>
              <a:t>2012</a:t>
            </a:r>
            <a:endParaRPr lang="en-US" sz="600" dirty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 vert="horz" lIns="68589" tIns="34295" rIns="68589" bIns="34295" rtlCol="0" anchor="ctr">
            <a:norm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Gill Sans"/>
                <a:cs typeface="Gill San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457200" y="873919"/>
            <a:ext cx="8229600" cy="3715941"/>
          </a:xfrm>
          <a:prstGeom prst="rect">
            <a:avLst/>
          </a:prstGeom>
        </p:spPr>
        <p:txBody>
          <a:bodyPr vert="horz" lIns="68589" tIns="34295" rIns="68589" bIns="34295"/>
          <a:lstStyle>
            <a:lvl1pPr marL="126223" indent="-126223">
              <a:buClr>
                <a:srgbClr val="69BE28"/>
              </a:buClr>
              <a:defRPr sz="1800" b="0" i="0">
                <a:solidFill>
                  <a:srgbClr val="595959"/>
                </a:solidFill>
                <a:latin typeface="Gill Sans"/>
                <a:cs typeface="Gill Sans"/>
              </a:defRPr>
            </a:lvl1pPr>
            <a:lvl2pPr marL="425110" indent="-126223">
              <a:buFont typeface="Lucida Grande"/>
              <a:buChar char="–"/>
              <a:defRPr sz="1500">
                <a:solidFill>
                  <a:srgbClr val="595959"/>
                </a:solidFill>
                <a:latin typeface="Gill Sans"/>
                <a:cs typeface="Gill Sans"/>
              </a:defRPr>
            </a:lvl2pPr>
            <a:lvl3pPr marL="810924" indent="-125033">
              <a:spcAft>
                <a:spcPts val="900"/>
              </a:spcAft>
              <a:buFont typeface="Lucida Grande"/>
              <a:buChar char="–"/>
              <a:defRPr sz="1400">
                <a:solidFill>
                  <a:srgbClr val="595959"/>
                </a:solidFill>
                <a:latin typeface="Gill Sans"/>
                <a:cs typeface="Gill Sans"/>
              </a:defRPr>
            </a:lvl3pPr>
            <a:lvl4pPr marL="1157442" indent="-128605">
              <a:defRPr sz="1400">
                <a:solidFill>
                  <a:srgbClr val="595959"/>
                </a:solidFill>
                <a:latin typeface="Gill Sans"/>
                <a:cs typeface="Gill Sans"/>
              </a:defRPr>
            </a:lvl4pPr>
            <a:lvl5pPr marL="1503960" indent="-132177">
              <a:buFont typeface="Lucida Grande"/>
              <a:buChar char="-"/>
              <a:defRPr sz="1400">
                <a:solidFill>
                  <a:srgbClr val="595959"/>
                </a:solidFill>
                <a:latin typeface="Gill Sans"/>
                <a:cs typeface="Gill San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4849417"/>
            <a:ext cx="2133600" cy="273844"/>
          </a:xfrm>
          <a:prstGeom prst="rect">
            <a:avLst/>
          </a:prstGeom>
        </p:spPr>
        <p:txBody>
          <a:bodyPr vert="horz" lIns="68589" tIns="34295" rIns="68589" bIns="34295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600" dirty="0" smtClean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</a:lstStyle>
          <a:p>
            <a:pPr defTabSz="342946">
              <a:defRPr/>
            </a:pPr>
            <a:r>
              <a:rPr lang="en-US">
                <a:solidFill>
                  <a:prstClr val="black"/>
                </a:solidFill>
              </a:rPr>
              <a:t>Page </a:t>
            </a:r>
            <a:fld id="{BE3614C6-9B97-DA43-9EC2-F206459474B6}" type="slidenum">
              <a:rPr lang="en-US">
                <a:solidFill>
                  <a:prstClr val="black"/>
                </a:solidFill>
              </a:rPr>
              <a:pPr defTabSz="342946"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1301750" y="4849416"/>
            <a:ext cx="5251450" cy="189309"/>
          </a:xfrm>
          <a:prstGeom prst="rect">
            <a:avLst/>
          </a:prstGeom>
        </p:spPr>
        <p:txBody>
          <a:bodyPr vert="horz" lIns="68589" tIns="34295" rIns="68589" bIns="34295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600" smtClean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</a:lstStyle>
          <a:p>
            <a:pPr defTabSz="342946">
              <a:defRPr/>
            </a:pPr>
            <a:r>
              <a:rPr lang="en-US">
                <a:solidFill>
                  <a:prstClr val="black"/>
                </a:solidFill>
              </a:rPr>
              <a:t>Architecting the Future of Big Data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732214" y="4908948"/>
            <a:ext cx="1004649" cy="207169"/>
          </a:xfrm>
          <a:prstGeom prst="rect">
            <a:avLst/>
          </a:prstGeom>
        </p:spPr>
        <p:txBody>
          <a:bodyPr lIns="68589" tIns="34295" rIns="68589" bIns="34295">
            <a:normAutofit/>
          </a:bodyPr>
          <a:lstStyle/>
          <a:p>
            <a:pPr defTabSz="342946">
              <a:spcBef>
                <a:spcPct val="20000"/>
              </a:spcBef>
              <a:buFont typeface="Arial"/>
              <a:buNone/>
              <a:defRPr/>
            </a:pPr>
            <a:r>
              <a:rPr lang="en-US" sz="600" dirty="0" smtClean="0">
                <a:solidFill>
                  <a:prstClr val="black"/>
                </a:solidFill>
                <a:latin typeface="Gill Sans"/>
                <a:cs typeface="Gill Sans"/>
              </a:rPr>
              <a:t>Professional Services</a:t>
            </a:r>
            <a:endParaRPr lang="en-US" sz="1400" dirty="0">
              <a:solidFill>
                <a:srgbClr val="C3C3C3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52340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8" y="278635"/>
            <a:ext cx="8184662" cy="342014"/>
          </a:xfrm>
          <a:prstGeom prst="rect">
            <a:avLst/>
          </a:prstGeom>
        </p:spPr>
        <p:txBody>
          <a:bodyPr lIns="91424" tIns="45712" rIns="91424" bIns="45712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45712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24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372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49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827530"/>
            <a:ext cx="8197114" cy="3986792"/>
          </a:xfrm>
          <a:prstGeom prst="rect">
            <a:avLst/>
          </a:prstGeom>
        </p:spPr>
        <p:txBody>
          <a:bodyPr lIns="91424" tIns="45712" rIns="91424" bIns="45712"/>
          <a:lstStyle>
            <a:lvl1pPr marL="342841" indent="-342841">
              <a:buFont typeface="Lucida Grande"/>
              <a:buChar char="&gt;"/>
              <a:defRPr sz="2400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1pPr>
            <a:lvl2pPr>
              <a:defRPr sz="2000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2pPr>
            <a:lvl3pPr marL="1142808" indent="-228564">
              <a:buSzPct val="100000"/>
              <a:buFont typeface="Lucida Grande"/>
              <a:buChar char="&gt;"/>
              <a:defRPr sz="1800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3pPr>
            <a:lvl4pPr>
              <a:defRPr sz="1600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4pPr>
            <a:lvl5pPr marL="2057056" indent="-228564">
              <a:buFont typeface="Lucida Grande"/>
              <a:buChar char="&gt;"/>
              <a:defRPr sz="1400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8" y="617467"/>
            <a:ext cx="1103781" cy="722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4532" y="4866040"/>
            <a:ext cx="483701" cy="245210"/>
          </a:xfrm>
          <a:prstGeom prst="rect">
            <a:avLst/>
          </a:prstGeom>
        </p:spPr>
      </p:pic>
      <p:pic>
        <p:nvPicPr>
          <p:cNvPr id="7" name="Picture 6" descr="AngleBackground_gold_RGB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2698" r="20731" b="93348"/>
          <a:stretch/>
        </p:blipFill>
        <p:spPr>
          <a:xfrm>
            <a:off x="-71550" y="-104775"/>
            <a:ext cx="9367953" cy="35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70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8" y="1420508"/>
            <a:ext cx="6972300" cy="1981317"/>
          </a:xfrm>
          <a:prstGeom prst="rect">
            <a:avLst/>
          </a:prstGeom>
        </p:spPr>
        <p:txBody>
          <a:bodyPr lIns="91424" tIns="45712" rIns="91424" bIns="45712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2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24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372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49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4265075"/>
            <a:ext cx="1371600" cy="695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044" y="934011"/>
            <a:ext cx="2425295" cy="1222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9463" y="3528002"/>
            <a:ext cx="1600200" cy="104775"/>
          </a:xfrm>
          <a:prstGeom prst="rect">
            <a:avLst/>
          </a:prstGeom>
        </p:spPr>
      </p:pic>
      <p:pic>
        <p:nvPicPr>
          <p:cNvPr id="7" name="Picture 6" descr="AngleBackground_gold_RGB.png"/>
          <p:cNvPicPr>
            <a:picLocks noChangeAspect="1"/>
          </p:cNvPicPr>
          <p:nvPr userDrawn="1"/>
        </p:nvPicPr>
        <p:blipFill rotWithShape="1">
          <a:blip r:embed="rId5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2276" r="20731" b="93348"/>
          <a:stretch/>
        </p:blipFill>
        <p:spPr>
          <a:xfrm>
            <a:off x="-71549" y="-152401"/>
            <a:ext cx="9342553" cy="39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82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 vert="horz" lIns="68580" tIns="34291" rIns="68580" bIns="34291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829826"/>
            <a:ext cx="8229600" cy="3715941"/>
          </a:xfrm>
          <a:prstGeom prst="rect">
            <a:avLst/>
          </a:prstGeom>
        </p:spPr>
        <p:txBody>
          <a:bodyPr vert="horz" lIns="68580" tIns="34291" rIns="68580" bIns="34291"/>
          <a:lstStyle>
            <a:lvl1pPr marL="0" indent="0">
              <a:spcBef>
                <a:spcPts val="1032"/>
              </a:spcBef>
              <a:buClr>
                <a:srgbClr val="69BE28"/>
              </a:buClr>
              <a:buFont typeface="Wingdings" charset="2"/>
              <a:buNone/>
              <a:defRPr sz="1800" b="1" i="0" baseline="0">
                <a:latin typeface="Arial"/>
                <a:cs typeface="Arial"/>
              </a:defRPr>
            </a:lvl1pPr>
            <a:lvl2pPr marL="0" indent="0" defTabSz="44053">
              <a:spcBef>
                <a:spcPts val="582"/>
              </a:spcBef>
              <a:buFont typeface="Lucida Grande"/>
              <a:buNone/>
              <a:tabLst/>
              <a:defRPr sz="1500">
                <a:solidFill>
                  <a:srgbClr val="1E1E1E"/>
                </a:solidFill>
              </a:defRPr>
            </a:lvl2pPr>
            <a:lvl3pPr marL="125015" indent="-125015" defTabSz="211933">
              <a:spcBef>
                <a:spcPts val="58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400">
                <a:solidFill>
                  <a:srgbClr val="1E1E1E"/>
                </a:solidFill>
              </a:defRPr>
            </a:lvl3pPr>
            <a:lvl4pPr marL="297660" indent="-128587" defTabSz="211933">
              <a:spcBef>
                <a:spcPts val="582"/>
              </a:spcBef>
              <a:spcAft>
                <a:spcPts val="0"/>
              </a:spcAft>
              <a:defRPr sz="1200">
                <a:solidFill>
                  <a:srgbClr val="1E1E1E"/>
                </a:solidFill>
              </a:defRPr>
            </a:lvl4pPr>
            <a:lvl5pPr marL="470301" indent="-132159" defTabSz="211933">
              <a:spcBef>
                <a:spcPts val="582"/>
              </a:spcBef>
              <a:spcAft>
                <a:spcPts val="0"/>
              </a:spcAft>
              <a:buFont typeface="Lucida Grande"/>
              <a:buChar char="-"/>
              <a:defRPr sz="11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48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8" y="1420508"/>
            <a:ext cx="6972300" cy="1981317"/>
          </a:xfrm>
          <a:prstGeom prst="rect">
            <a:avLst/>
          </a:prstGeom>
        </p:spPr>
        <p:txBody>
          <a:bodyPr lIns="91424" tIns="45712" rIns="91424" bIns="45712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12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24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372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49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4265075"/>
            <a:ext cx="1371600" cy="695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044" y="934011"/>
            <a:ext cx="2425295" cy="1222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9463" y="3528002"/>
            <a:ext cx="1600200" cy="104775"/>
          </a:xfrm>
          <a:prstGeom prst="rect">
            <a:avLst/>
          </a:prstGeom>
        </p:spPr>
      </p:pic>
      <p:pic>
        <p:nvPicPr>
          <p:cNvPr id="7" name="Picture 6" descr="AngleBackground_gold_RGB.png"/>
          <p:cNvPicPr>
            <a:picLocks noChangeAspect="1"/>
          </p:cNvPicPr>
          <p:nvPr userDrawn="1"/>
        </p:nvPicPr>
        <p:blipFill rotWithShape="1">
          <a:blip r:embed="rId5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2276" r="20731" b="93348"/>
          <a:stretch/>
        </p:blipFill>
        <p:spPr>
          <a:xfrm>
            <a:off x="-71549" y="-152401"/>
            <a:ext cx="9342553" cy="39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0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8" y="278636"/>
            <a:ext cx="8184662" cy="743999"/>
          </a:xfrm>
          <a:prstGeom prst="rect">
            <a:avLst/>
          </a:prstGeom>
        </p:spPr>
        <p:txBody>
          <a:bodyPr lIns="91424" tIns="45712" rIns="91424" bIns="45712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45712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24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372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49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40183"/>
            <a:ext cx="8197114" cy="2857565"/>
          </a:xfrm>
          <a:prstGeom prst="rect">
            <a:avLst/>
          </a:prstGeom>
        </p:spPr>
        <p:txBody>
          <a:bodyPr lIns="91424" tIns="45712" rIns="91424" bIns="45712"/>
          <a:lstStyle>
            <a:lvl1pPr marL="342841" indent="-342841">
              <a:buFont typeface="Lucida Grande"/>
              <a:buChar char="&gt;"/>
              <a:defRPr sz="240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1pPr>
            <a:lvl2pPr>
              <a:defRPr sz="200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2pPr>
            <a:lvl3pPr marL="1142808" indent="-228564">
              <a:buSzPct val="100000"/>
              <a:buFont typeface="Lucida Grande"/>
              <a:buChar char="&gt;"/>
              <a:defRPr sz="180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3pPr>
            <a:lvl4pPr>
              <a:defRPr sz="160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4pPr>
            <a:lvl5pPr marL="2057056" indent="-228564">
              <a:buFont typeface="Lucida Grande"/>
              <a:buChar char="&gt;"/>
              <a:defRPr sz="1400" b="0" i="0" baseline="0">
                <a:solidFill>
                  <a:schemeClr val="accent1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8" y="1298002"/>
            <a:ext cx="8184662" cy="308378"/>
          </a:xfrm>
          <a:prstGeom prst="rect">
            <a:avLst/>
          </a:prstGeom>
        </p:spPr>
        <p:txBody>
          <a:bodyPr lIns="91424" tIns="45712" rIns="91424" bIns="45712"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33006F"/>
                </a:solidFill>
                <a:latin typeface="Uni Sans Regular"/>
                <a:cs typeface="Uni Sans Regular"/>
              </a:defRPr>
            </a:lvl1pPr>
            <a:lvl2pPr marL="45712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248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372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496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8" y="1023307"/>
            <a:ext cx="1103781" cy="722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4265075"/>
            <a:ext cx="1371600" cy="695325"/>
          </a:xfrm>
          <a:prstGeom prst="rect">
            <a:avLst/>
          </a:prstGeom>
        </p:spPr>
      </p:pic>
      <p:pic>
        <p:nvPicPr>
          <p:cNvPr id="8" name="Picture 7" descr="AngleBackground_gold_RGB.png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rgbClr val="33006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2276" r="20731" b="93348"/>
          <a:stretch/>
        </p:blipFill>
        <p:spPr>
          <a:xfrm>
            <a:off x="-71549" y="-152401"/>
            <a:ext cx="9342553" cy="39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63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theme" Target="../theme/theme4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8.xml"/><Relationship Id="rId15" Type="http://schemas.openxmlformats.org/officeDocument/2006/relationships/theme" Target="../theme/theme5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9" Type="http://schemas.openxmlformats.org/officeDocument/2006/relationships/theme" Target="../theme/theme6.xml"/><Relationship Id="rId10" Type="http://schemas.openxmlformats.org/officeDocument/2006/relationships/image" Target="../media/image15.jpe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72" r:id="rId5"/>
    <p:sldLayoutId id="2147483689" r:id="rId6"/>
    <p:sldLayoutId id="2147483691" r:id="rId7"/>
  </p:sldLayoutIdLst>
  <p:txStyles>
    <p:titleStyle>
      <a:lvl1pPr algn="ctr" defTabSz="45712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1" indent="-342841" algn="l" defTabSz="45712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26" indent="-285702" algn="l" defTabSz="457124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08" indent="-228564" algn="l" defTabSz="45712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36" indent="-228564" algn="l" defTabSz="457124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56" indent="-228564" algn="l" defTabSz="457124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80" indent="-228564" algn="l" defTabSz="45712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04" indent="-228564" algn="l" defTabSz="45712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28" indent="-228564" algn="l" defTabSz="45712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52" indent="-228564" algn="l" defTabSz="45712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4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8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72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96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18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44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66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90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761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txStyles>
    <p:titleStyle>
      <a:lvl1pPr algn="ctr" defTabSz="45712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1" indent="-342841" algn="l" defTabSz="45712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26" indent="-285702" algn="l" defTabSz="457124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08" indent="-228564" algn="l" defTabSz="45712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36" indent="-228564" algn="l" defTabSz="457124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56" indent="-228564" algn="l" defTabSz="457124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80" indent="-228564" algn="l" defTabSz="45712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04" indent="-228564" algn="l" defTabSz="45712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28" indent="-228564" algn="l" defTabSz="45712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52" indent="-228564" algn="l" defTabSz="45712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4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8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72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96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18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44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66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90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478" y="0"/>
            <a:ext cx="8229362" cy="761238"/>
          </a:xfrm>
          <a:prstGeom prst="rect">
            <a:avLst/>
          </a:prstGeom>
        </p:spPr>
        <p:txBody>
          <a:bodyPr vert="horz" lIns="91424" tIns="45712" rIns="91424" bIns="45712" rtlCol="0" anchor="ctr"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478" y="829817"/>
            <a:ext cx="8229362" cy="3717036"/>
          </a:xfrm>
          <a:prstGeom prst="rect">
            <a:avLst/>
          </a:prstGeom>
        </p:spPr>
        <p:txBody>
          <a:bodyPr vert="horz" lIns="91424" tIns="45712" rIns="91424" bIns="45712" rtlCol="0">
            <a:normAutofit/>
          </a:bodyPr>
          <a:lstStyle/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84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457124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36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914248" rtl="0" eaLnBrk="1" latinLnBrk="0" hangingPunct="1">
        <a:lnSpc>
          <a:spcPct val="100000"/>
        </a:lnSpc>
        <a:spcBef>
          <a:spcPts val="1376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248" rtl="0" eaLnBrk="1" latinLnBrk="0" hangingPunct="1">
        <a:spcBef>
          <a:spcPts val="776"/>
        </a:spcBef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66660" indent="-166660" algn="l" defTabSz="914248" rtl="0" eaLnBrk="1" latinLnBrk="0" hangingPunct="1">
        <a:spcBef>
          <a:spcPts val="776"/>
        </a:spcBef>
        <a:buClr>
          <a:schemeClr val="accent1"/>
        </a:buClr>
        <a:buFont typeface="Arial" panose="020B0604020202020204" pitchFamily="34" charset="0"/>
        <a:buChar char="•"/>
        <a:defRPr lang="en-US" sz="18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393126" indent="-173706" algn="l" defTabSz="914248" rtl="0" eaLnBrk="1" latinLnBrk="0" hangingPunct="1">
        <a:spcBef>
          <a:spcPts val="776"/>
        </a:spcBef>
        <a:buFont typeface="Arial" panose="020B0604020202020204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630830" indent="-173706" algn="l" defTabSz="914248" rtl="0" eaLnBrk="1" latinLnBrk="0" hangingPunct="1">
        <a:spcBef>
          <a:spcPts val="776"/>
        </a:spcBef>
        <a:buFont typeface="Arial" panose="020B0604020202020204" pitchFamily="34" charset="0"/>
        <a:buChar char="-"/>
        <a:defRPr lang="en-US" sz="14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2514180" indent="-228564" algn="l" defTabSz="91424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04" indent="-228564" algn="l" defTabSz="91424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28" indent="-228564" algn="l" defTabSz="91424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52" indent="-228564" algn="l" defTabSz="91424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4" algn="l" defTabSz="9142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8" algn="l" defTabSz="9142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72" algn="l" defTabSz="9142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96" algn="l" defTabSz="9142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18" algn="l" defTabSz="9142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44" algn="l" defTabSz="9142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66" algn="l" defTabSz="9142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90" algn="l" defTabSz="9142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478" y="0"/>
            <a:ext cx="8229362" cy="761238"/>
          </a:xfrm>
          <a:prstGeom prst="rect">
            <a:avLst/>
          </a:prstGeom>
        </p:spPr>
        <p:txBody>
          <a:bodyPr vert="horz" lIns="68580" tIns="34291" rIns="68580" bIns="34291" rtlCol="0" anchor="ctr">
            <a:normAutofit/>
          </a:bodyPr>
          <a:lstStyle/>
          <a:p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Headline Goes Here (maximum one line)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478" y="829817"/>
            <a:ext cx="8229362" cy="3717036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/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08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0" indent="0" algn="l" defTabSz="342901" rtl="0" eaLnBrk="1" fontAlgn="base" latinLnBrk="0" hangingPunct="1">
        <a:spcBef>
          <a:spcPct val="0"/>
        </a:spcBef>
        <a:spcAft>
          <a:spcPct val="0"/>
        </a:spcAft>
        <a:buNone/>
        <a:tabLst/>
        <a:defRPr lang="en-US" sz="2700" kern="1200" baseline="0" noProof="0" dirty="0">
          <a:solidFill>
            <a:schemeClr val="tx1"/>
          </a:solidFill>
          <a:latin typeface="Arial"/>
          <a:ea typeface="ヒラギノ角ゴ Pro W3" charset="-128"/>
          <a:cs typeface="Arial"/>
        </a:defRPr>
      </a:lvl1pPr>
    </p:titleStyle>
    <p:bodyStyle>
      <a:lvl1pPr marL="0" indent="0" algn="l" defTabSz="685805" rtl="0" eaLnBrk="1" latinLnBrk="0" hangingPunct="1">
        <a:lnSpc>
          <a:spcPct val="100000"/>
        </a:lnSpc>
        <a:spcBef>
          <a:spcPts val="1032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5" rtl="0" eaLnBrk="1" latinLnBrk="0" hangingPunct="1">
        <a:spcBef>
          <a:spcPts val="582"/>
        </a:spcBef>
        <a:buFont typeface="Arial" panose="020B0604020202020204" pitchFamily="34" charset="0"/>
        <a:buNone/>
        <a:defRPr lang="en-US" sz="15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25015" indent="-125015" algn="l" defTabSz="685805" rtl="0" eaLnBrk="1" latinLnBrk="0" hangingPunct="1">
        <a:spcBef>
          <a:spcPts val="582"/>
        </a:spcBef>
        <a:buClr>
          <a:schemeClr val="accent1"/>
        </a:buClr>
        <a:buFont typeface="Arial" panose="020B0604020202020204" pitchFamily="34" charset="0"/>
        <a:buChar char="•"/>
        <a:defRPr lang="en-US" sz="1400" kern="1200" baseline="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294897" indent="-130301" algn="l" defTabSz="685805" rtl="0" eaLnBrk="1" latinLnBrk="0" hangingPunct="1">
        <a:spcBef>
          <a:spcPts val="582"/>
        </a:spcBef>
        <a:buFont typeface="Arial" panose="020B0604020202020204" pitchFamily="34" charset="0"/>
        <a:buChar char="–"/>
        <a:defRPr lang="en-US" sz="1200" kern="1200" dirty="0" smtClean="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473207" indent="-130301" algn="l" defTabSz="685805" rtl="0" eaLnBrk="1" latinLnBrk="0" hangingPunct="1">
        <a:spcBef>
          <a:spcPts val="582"/>
        </a:spcBef>
        <a:buFont typeface="Arial" panose="020B0604020202020204" pitchFamily="34" charset="0"/>
        <a:buChar char="-"/>
        <a:defRPr lang="en-US" sz="1100" kern="1200" dirty="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1885967" indent="-171452" algn="l" defTabSz="6858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68" indent="-171452" algn="l" defTabSz="6858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72" indent="-171452" algn="l" defTabSz="6858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75" indent="-171452" algn="l" defTabSz="6858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1" algn="l" defTabSz="6858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5" algn="l" defTabSz="6858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8" algn="l" defTabSz="6858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12" algn="l" defTabSz="6858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13" algn="l" defTabSz="6858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17" algn="l" defTabSz="6858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20" algn="l" defTabSz="6858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24" algn="l" defTabSz="6858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365760" cy="76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rtlCol="0" anchor="ctr"/>
          <a:lstStyle/>
          <a:p>
            <a:pPr algn="ctr" defTabSz="342901"/>
            <a:endParaRPr lang="en-US" sz="1400">
              <a:solidFill>
                <a:srgbClr val="1E1E1E"/>
              </a:solidFill>
              <a:latin typeface="Arial"/>
            </a:endParaRPr>
          </a:p>
        </p:txBody>
      </p:sp>
      <p:pic>
        <p:nvPicPr>
          <p:cNvPr id="7" name="Picture 6" descr="Hor_RGBLogo.png"/>
          <p:cNvPicPr>
            <a:picLocks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790" y="4573558"/>
            <a:ext cx="974090" cy="366572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19875" y="4857355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901">
              <a:lnSpc>
                <a:spcPct val="90000"/>
              </a:lnSpc>
            </a:pPr>
            <a:r>
              <a:rPr lang="en-US" sz="700" b="1" spc="-53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700" b="1" spc="-53" smtClean="0">
                <a:solidFill>
                  <a:srgbClr val="818A8F"/>
                </a:solidFill>
                <a:latin typeface="Arial"/>
              </a:rPr>
              <a:pPr defTabSz="342901">
                <a:lnSpc>
                  <a:spcPct val="90000"/>
                </a:lnSpc>
              </a:pPr>
              <a:t>‹#›</a:t>
            </a:fld>
            <a:endParaRPr lang="en-US" sz="700" b="1" spc="-53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241338" y="4857355"/>
            <a:ext cx="2407691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342901">
              <a:buFont typeface="Arial"/>
              <a:buNone/>
              <a:defRPr/>
            </a:pPr>
            <a:r>
              <a:rPr lang="en-US" sz="7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2011 – 2014. All Rights Reserved</a:t>
            </a:r>
            <a:endParaRPr lang="en-US" sz="7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0763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l" defTabSz="342901" rtl="0" eaLnBrk="1" fontAlgn="base" hangingPunct="1">
        <a:spcBef>
          <a:spcPct val="0"/>
        </a:spcBef>
        <a:spcAft>
          <a:spcPct val="0"/>
        </a:spcAft>
        <a:defRPr sz="2700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342901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342901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342901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342901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342901" algn="l" defTabSz="342901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685805" algn="l" defTabSz="342901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028708" algn="l" defTabSz="342901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371612" algn="l" defTabSz="342901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257177" indent="-257177" algn="l" defTabSz="34290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557218" indent="-214314" algn="l" defTabSz="34290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857256" indent="-171452" algn="l" defTabSz="34290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200160" indent="-171452" algn="l" defTabSz="34290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1543063" indent="-171452" algn="l" defTabSz="342901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1885967" indent="-171452" algn="l" defTabSz="34290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68" indent="-171452" algn="l" defTabSz="34290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72" indent="-171452" algn="l" defTabSz="34290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75" indent="-171452" algn="l" defTabSz="34290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1" algn="l" defTabSz="34290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5" algn="l" defTabSz="34290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8" algn="l" defTabSz="34290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12" algn="l" defTabSz="34290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13" algn="l" defTabSz="34290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17" algn="l" defTabSz="34290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20" algn="l" defTabSz="34290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24" algn="l" defTabSz="34290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 cstate="email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365760" cy="76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342946"/>
            <a:endParaRPr lang="en-US" sz="1400">
              <a:solidFill>
                <a:srgbClr val="1E1E1E"/>
              </a:solidFill>
              <a:latin typeface="Arial"/>
            </a:endParaRPr>
          </a:p>
        </p:txBody>
      </p:sp>
      <p:pic>
        <p:nvPicPr>
          <p:cNvPr id="7" name="Picture 6" descr="Hor_RGBLogo.png"/>
          <p:cNvPicPr>
            <a:picLocks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671" y="4705858"/>
            <a:ext cx="974090" cy="366572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59145" y="4900979"/>
            <a:ext cx="721460" cy="1714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342946">
              <a:lnSpc>
                <a:spcPct val="90000"/>
              </a:lnSpc>
            </a:pPr>
            <a:r>
              <a:rPr lang="en-US" sz="700" b="1" spc="-53" dirty="0" smtClean="0">
                <a:solidFill>
                  <a:srgbClr val="818A8F"/>
                </a:solidFill>
                <a:latin typeface="Arial"/>
              </a:rPr>
              <a:t>Page </a:t>
            </a:r>
            <a:fld id="{9484F7A5-6A8F-8446-A111-2677E1911D97}" type="slidenum">
              <a:rPr lang="en-US" sz="700" b="1" spc="-53" smtClean="0">
                <a:solidFill>
                  <a:srgbClr val="818A8F"/>
                </a:solidFill>
                <a:latin typeface="Arial"/>
              </a:rPr>
              <a:pPr defTabSz="342946">
                <a:lnSpc>
                  <a:spcPct val="90000"/>
                </a:lnSpc>
              </a:pPr>
              <a:t>‹#›</a:t>
            </a:fld>
            <a:endParaRPr lang="en-US" sz="700" b="1" spc="-53" dirty="0" smtClean="0">
              <a:solidFill>
                <a:srgbClr val="818A8F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80605" y="4900979"/>
            <a:ext cx="1992359" cy="1714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342946">
              <a:buFont typeface="Arial"/>
              <a:buNone/>
              <a:defRPr/>
            </a:pPr>
            <a:r>
              <a:rPr lang="en-US" sz="700" dirty="0" smtClean="0">
                <a:solidFill>
                  <a:srgbClr val="818A8F"/>
                </a:solidFill>
                <a:latin typeface="Arial"/>
                <a:ea typeface="ヒラギノ角ゴ Pro W3" charset="-128"/>
                <a:cs typeface="ヒラギノ角ゴ Pro W3" charset="-128"/>
              </a:rPr>
              <a:t>© Hortonworks Inc. 2014</a:t>
            </a:r>
            <a:endParaRPr lang="en-US" sz="700" dirty="0">
              <a:solidFill>
                <a:srgbClr val="818A8F"/>
              </a:solidFill>
              <a:latin typeface="Arial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843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l" defTabSz="342946" rtl="0" eaLnBrk="1" fontAlgn="base" hangingPunct="1">
        <a:spcBef>
          <a:spcPct val="0"/>
        </a:spcBef>
        <a:spcAft>
          <a:spcPct val="0"/>
        </a:spcAft>
        <a:defRPr sz="2700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342946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342946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342946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342946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342946" algn="l" defTabSz="342946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685891" algn="l" defTabSz="342946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028837" algn="l" defTabSz="342946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371783" algn="l" defTabSz="342946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257209" indent="-257209" algn="l" defTabSz="342946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557287" indent="-214341" algn="l" defTabSz="342946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857364" indent="-171473" algn="l" defTabSz="342946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200310" indent="-171473" algn="l" defTabSz="342946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1543256" indent="-171473" algn="l" defTabSz="342946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1886201" indent="-171473" algn="l" defTabSz="34294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147" indent="-171473" algn="l" defTabSz="34294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093" indent="-171473" algn="l" defTabSz="34294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039" indent="-171473" algn="l" defTabSz="34294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46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91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37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83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729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74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620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566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emf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emf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21323" y="1358087"/>
            <a:ext cx="6972300" cy="1981317"/>
          </a:xfrm>
        </p:spPr>
        <p:txBody>
          <a:bodyPr/>
          <a:lstStyle/>
          <a:p>
            <a:r>
              <a:rPr lang="en-US" dirty="0" smtClean="0">
                <a:solidFill>
                  <a:srgbClr val="33006F"/>
                </a:solidFill>
              </a:rPr>
              <a:t>Big Data 101:</a:t>
            </a:r>
          </a:p>
          <a:p>
            <a:r>
              <a:rPr lang="en-US" dirty="0" smtClean="0">
                <a:solidFill>
                  <a:srgbClr val="33006F"/>
                </a:solidFill>
              </a:rPr>
              <a:t>Session 2</a:t>
            </a:r>
            <a:endParaRPr lang="en-US" dirty="0">
              <a:solidFill>
                <a:srgbClr val="3300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535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Hadoop 1.0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1719016" y="1598109"/>
            <a:ext cx="4689443" cy="2859122"/>
            <a:chOff x="2291422" y="5898740"/>
            <a:chExt cx="6250962" cy="3812162"/>
          </a:xfrm>
        </p:grpSpPr>
        <p:sp>
          <p:nvSpPr>
            <p:cNvPr id="40" name="Rounded Rectangle 39"/>
            <p:cNvSpPr/>
            <p:nvPr/>
          </p:nvSpPr>
          <p:spPr>
            <a:xfrm>
              <a:off x="2291422" y="8419416"/>
              <a:ext cx="6250957" cy="1291486"/>
            </a:xfrm>
            <a:prstGeom prst="roundRect">
              <a:avLst>
                <a:gd name="adj" fmla="val 1121"/>
              </a:avLst>
            </a:prstGeom>
            <a:solidFill>
              <a:srgbClr val="69BE28">
                <a:lumMod val="20000"/>
                <a:lumOff val="80000"/>
              </a:srgbClr>
            </a:solidFill>
            <a:ln w="3175" cap="flat" cmpd="sng" algn="ctr">
              <a:solidFill>
                <a:srgbClr val="69BE28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lIns="91412" tIns="45707" rIns="91412" bIns="45707" rtlCol="0" anchor="ctr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2291422" y="6211587"/>
              <a:ext cx="6250957" cy="2057546"/>
            </a:xfrm>
            <a:prstGeom prst="roundRect">
              <a:avLst>
                <a:gd name="adj" fmla="val 1121"/>
              </a:avLst>
            </a:prstGeom>
            <a:solidFill>
              <a:srgbClr val="69BE28">
                <a:lumMod val="20000"/>
                <a:lumOff val="80000"/>
              </a:srgbClr>
            </a:solidFill>
            <a:ln w="3175" cap="flat" cmpd="sng" algn="ctr">
              <a:solidFill>
                <a:srgbClr val="69BE28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lIns="91412" tIns="45707" rIns="91412" bIns="45707" rtlCol="0" anchor="ctr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2" name="Rounded Rectangle 41"/>
            <p:cNvSpPr>
              <a:spLocks/>
            </p:cNvSpPr>
            <p:nvPr/>
          </p:nvSpPr>
          <p:spPr>
            <a:xfrm>
              <a:off x="2522806" y="8785550"/>
              <a:ext cx="402192" cy="320570"/>
            </a:xfrm>
            <a:prstGeom prst="roundRect">
              <a:avLst>
                <a:gd name="adj" fmla="val 5758"/>
              </a:avLst>
            </a:prstGeom>
            <a:solidFill>
              <a:srgbClr val="FFFFFF"/>
            </a:solidFill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tIns="45707" rIns="0" bIns="45707" rtlCol="0" anchor="b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1</a:t>
              </a:r>
            </a:p>
          </p:txBody>
        </p:sp>
        <p:sp>
          <p:nvSpPr>
            <p:cNvPr id="43" name="Rounded Rectangle 42"/>
            <p:cNvSpPr>
              <a:spLocks/>
            </p:cNvSpPr>
            <p:nvPr/>
          </p:nvSpPr>
          <p:spPr>
            <a:xfrm>
              <a:off x="2973126" y="8785550"/>
              <a:ext cx="402192" cy="320570"/>
            </a:xfrm>
            <a:prstGeom prst="roundRect">
              <a:avLst>
                <a:gd name="adj" fmla="val 5758"/>
              </a:avLst>
            </a:prstGeom>
            <a:solidFill>
              <a:srgbClr val="FFFFFF"/>
            </a:solidFill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tIns="45707" rIns="0" bIns="45707" rtlCol="0" anchor="b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°</a:t>
              </a:r>
            </a:p>
          </p:txBody>
        </p:sp>
        <p:sp>
          <p:nvSpPr>
            <p:cNvPr id="44" name="Rounded Rectangle 43"/>
            <p:cNvSpPr>
              <a:spLocks/>
            </p:cNvSpPr>
            <p:nvPr/>
          </p:nvSpPr>
          <p:spPr>
            <a:xfrm>
              <a:off x="3423445" y="8785550"/>
              <a:ext cx="402192" cy="320570"/>
            </a:xfrm>
            <a:prstGeom prst="roundRect">
              <a:avLst>
                <a:gd name="adj" fmla="val 5758"/>
              </a:avLst>
            </a:prstGeom>
            <a:solidFill>
              <a:srgbClr val="FFFFFF"/>
            </a:solidFill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tIns="45707" rIns="0" bIns="45707" rtlCol="0" anchor="b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°</a:t>
              </a:r>
            </a:p>
          </p:txBody>
        </p:sp>
        <p:sp>
          <p:nvSpPr>
            <p:cNvPr id="45" name="Rounded Rectangle 44"/>
            <p:cNvSpPr>
              <a:spLocks/>
            </p:cNvSpPr>
            <p:nvPr/>
          </p:nvSpPr>
          <p:spPr>
            <a:xfrm>
              <a:off x="3873764" y="8785550"/>
              <a:ext cx="402192" cy="320570"/>
            </a:xfrm>
            <a:prstGeom prst="roundRect">
              <a:avLst>
                <a:gd name="adj" fmla="val 5758"/>
              </a:avLst>
            </a:prstGeom>
            <a:solidFill>
              <a:srgbClr val="FFFFFF"/>
            </a:solidFill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tIns="45707" rIns="0" bIns="45707" rtlCol="0" anchor="b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°</a:t>
              </a:r>
            </a:p>
          </p:txBody>
        </p:sp>
        <p:sp>
          <p:nvSpPr>
            <p:cNvPr id="46" name="Rounded Rectangle 45"/>
            <p:cNvSpPr>
              <a:spLocks/>
            </p:cNvSpPr>
            <p:nvPr/>
          </p:nvSpPr>
          <p:spPr>
            <a:xfrm>
              <a:off x="4324086" y="8785550"/>
              <a:ext cx="402192" cy="320570"/>
            </a:xfrm>
            <a:prstGeom prst="roundRect">
              <a:avLst>
                <a:gd name="adj" fmla="val 5758"/>
              </a:avLst>
            </a:prstGeom>
            <a:solidFill>
              <a:srgbClr val="FFFFFF"/>
            </a:solidFill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tIns="45707" rIns="0" bIns="45707" rtlCol="0" anchor="b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°</a:t>
              </a:r>
            </a:p>
          </p:txBody>
        </p:sp>
        <p:sp>
          <p:nvSpPr>
            <p:cNvPr id="47" name="Rounded Rectangle 46"/>
            <p:cNvSpPr>
              <a:spLocks/>
            </p:cNvSpPr>
            <p:nvPr/>
          </p:nvSpPr>
          <p:spPr>
            <a:xfrm>
              <a:off x="4774405" y="8785550"/>
              <a:ext cx="402192" cy="320570"/>
            </a:xfrm>
            <a:prstGeom prst="roundRect">
              <a:avLst>
                <a:gd name="adj" fmla="val 5758"/>
              </a:avLst>
            </a:prstGeom>
            <a:solidFill>
              <a:srgbClr val="FFFFFF"/>
            </a:solidFill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tIns="45707" rIns="0" bIns="45707" rtlCol="0" anchor="b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°</a:t>
              </a:r>
            </a:p>
          </p:txBody>
        </p:sp>
        <p:sp>
          <p:nvSpPr>
            <p:cNvPr id="48" name="Rounded Rectangle 47"/>
            <p:cNvSpPr>
              <a:spLocks/>
            </p:cNvSpPr>
            <p:nvPr/>
          </p:nvSpPr>
          <p:spPr>
            <a:xfrm>
              <a:off x="5224726" y="8785550"/>
              <a:ext cx="402192" cy="320570"/>
            </a:xfrm>
            <a:prstGeom prst="roundRect">
              <a:avLst>
                <a:gd name="adj" fmla="val 5758"/>
              </a:avLst>
            </a:prstGeom>
            <a:solidFill>
              <a:srgbClr val="FFFFFF"/>
            </a:solidFill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tIns="45707" rIns="0" bIns="45707" rtlCol="0" anchor="b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°</a:t>
              </a:r>
            </a:p>
          </p:txBody>
        </p:sp>
        <p:sp>
          <p:nvSpPr>
            <p:cNvPr id="49" name="Rounded Rectangle 48"/>
            <p:cNvSpPr>
              <a:spLocks/>
            </p:cNvSpPr>
            <p:nvPr/>
          </p:nvSpPr>
          <p:spPr>
            <a:xfrm>
              <a:off x="5675046" y="8785550"/>
              <a:ext cx="402192" cy="320570"/>
            </a:xfrm>
            <a:prstGeom prst="roundRect">
              <a:avLst>
                <a:gd name="adj" fmla="val 5758"/>
              </a:avLst>
            </a:prstGeom>
            <a:solidFill>
              <a:srgbClr val="FFFFFF"/>
            </a:solidFill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tIns="45707" rIns="0" bIns="45707" rtlCol="0" anchor="b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°</a:t>
              </a:r>
            </a:p>
          </p:txBody>
        </p:sp>
        <p:sp>
          <p:nvSpPr>
            <p:cNvPr id="50" name="Rounded Rectangle 49"/>
            <p:cNvSpPr>
              <a:spLocks/>
            </p:cNvSpPr>
            <p:nvPr/>
          </p:nvSpPr>
          <p:spPr>
            <a:xfrm>
              <a:off x="2522806" y="9159320"/>
              <a:ext cx="402192" cy="320570"/>
            </a:xfrm>
            <a:prstGeom prst="roundRect">
              <a:avLst>
                <a:gd name="adj" fmla="val 5758"/>
              </a:avLst>
            </a:prstGeom>
            <a:solidFill>
              <a:srgbClr val="FFFFFF"/>
            </a:solidFill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tIns="45707" rIns="0" bIns="45707" rtlCol="0" anchor="b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°</a:t>
              </a:r>
            </a:p>
          </p:txBody>
        </p:sp>
        <p:sp>
          <p:nvSpPr>
            <p:cNvPr id="51" name="Rounded Rectangle 50"/>
            <p:cNvSpPr>
              <a:spLocks/>
            </p:cNvSpPr>
            <p:nvPr/>
          </p:nvSpPr>
          <p:spPr>
            <a:xfrm>
              <a:off x="2973126" y="9159320"/>
              <a:ext cx="402192" cy="320570"/>
            </a:xfrm>
            <a:prstGeom prst="roundRect">
              <a:avLst>
                <a:gd name="adj" fmla="val 5758"/>
              </a:avLst>
            </a:prstGeom>
            <a:solidFill>
              <a:srgbClr val="FFFFFF"/>
            </a:solidFill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tIns="45707" rIns="0" bIns="45707" rtlCol="0" anchor="b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°</a:t>
              </a:r>
            </a:p>
          </p:txBody>
        </p:sp>
        <p:sp>
          <p:nvSpPr>
            <p:cNvPr id="52" name="Rounded Rectangle 51"/>
            <p:cNvSpPr>
              <a:spLocks/>
            </p:cNvSpPr>
            <p:nvPr/>
          </p:nvSpPr>
          <p:spPr>
            <a:xfrm>
              <a:off x="3423445" y="9159320"/>
              <a:ext cx="402192" cy="320570"/>
            </a:xfrm>
            <a:prstGeom prst="roundRect">
              <a:avLst>
                <a:gd name="adj" fmla="val 5758"/>
              </a:avLst>
            </a:prstGeom>
            <a:solidFill>
              <a:srgbClr val="FFFFFF"/>
            </a:solidFill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tIns="45707" rIns="0" bIns="45707" rtlCol="0" anchor="b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°</a:t>
              </a:r>
            </a:p>
          </p:txBody>
        </p:sp>
        <p:sp>
          <p:nvSpPr>
            <p:cNvPr id="53" name="Rounded Rectangle 52"/>
            <p:cNvSpPr>
              <a:spLocks/>
            </p:cNvSpPr>
            <p:nvPr/>
          </p:nvSpPr>
          <p:spPr>
            <a:xfrm>
              <a:off x="3873764" y="9159320"/>
              <a:ext cx="402192" cy="320570"/>
            </a:xfrm>
            <a:prstGeom prst="roundRect">
              <a:avLst>
                <a:gd name="adj" fmla="val 5758"/>
              </a:avLst>
            </a:prstGeom>
            <a:solidFill>
              <a:srgbClr val="FFFFFF"/>
            </a:solidFill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tIns="45707" rIns="0" bIns="45707" rtlCol="0" anchor="b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°</a:t>
              </a:r>
            </a:p>
          </p:txBody>
        </p:sp>
        <p:sp>
          <p:nvSpPr>
            <p:cNvPr id="54" name="Rounded Rectangle 53"/>
            <p:cNvSpPr>
              <a:spLocks/>
            </p:cNvSpPr>
            <p:nvPr/>
          </p:nvSpPr>
          <p:spPr>
            <a:xfrm>
              <a:off x="4324086" y="9159320"/>
              <a:ext cx="402192" cy="320570"/>
            </a:xfrm>
            <a:prstGeom prst="roundRect">
              <a:avLst>
                <a:gd name="adj" fmla="val 5758"/>
              </a:avLst>
            </a:prstGeom>
            <a:solidFill>
              <a:srgbClr val="FFFFFF"/>
            </a:solidFill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tIns="45707" rIns="0" bIns="45707" rtlCol="0" anchor="b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°</a:t>
              </a:r>
            </a:p>
          </p:txBody>
        </p:sp>
        <p:sp>
          <p:nvSpPr>
            <p:cNvPr id="55" name="Rounded Rectangle 54"/>
            <p:cNvSpPr>
              <a:spLocks/>
            </p:cNvSpPr>
            <p:nvPr/>
          </p:nvSpPr>
          <p:spPr>
            <a:xfrm>
              <a:off x="4774405" y="9159320"/>
              <a:ext cx="402192" cy="320570"/>
            </a:xfrm>
            <a:prstGeom prst="roundRect">
              <a:avLst>
                <a:gd name="adj" fmla="val 5758"/>
              </a:avLst>
            </a:prstGeom>
            <a:solidFill>
              <a:srgbClr val="FFFFFF"/>
            </a:solidFill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tIns="45707" rIns="0" bIns="45707" rtlCol="0" anchor="b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°</a:t>
              </a:r>
            </a:p>
          </p:txBody>
        </p:sp>
        <p:sp>
          <p:nvSpPr>
            <p:cNvPr id="56" name="Rounded Rectangle 55"/>
            <p:cNvSpPr>
              <a:spLocks/>
            </p:cNvSpPr>
            <p:nvPr/>
          </p:nvSpPr>
          <p:spPr>
            <a:xfrm>
              <a:off x="5224726" y="9159320"/>
              <a:ext cx="402192" cy="320570"/>
            </a:xfrm>
            <a:prstGeom prst="roundRect">
              <a:avLst>
                <a:gd name="adj" fmla="val 5758"/>
              </a:avLst>
            </a:prstGeom>
            <a:solidFill>
              <a:srgbClr val="FFFFFF"/>
            </a:solidFill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tIns="45707" rIns="0" bIns="45707" rtlCol="0" anchor="b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°</a:t>
              </a:r>
            </a:p>
          </p:txBody>
        </p:sp>
        <p:sp>
          <p:nvSpPr>
            <p:cNvPr id="57" name="Rounded Rectangle 56"/>
            <p:cNvSpPr>
              <a:spLocks/>
            </p:cNvSpPr>
            <p:nvPr/>
          </p:nvSpPr>
          <p:spPr>
            <a:xfrm>
              <a:off x="5675046" y="9159320"/>
              <a:ext cx="402192" cy="320570"/>
            </a:xfrm>
            <a:prstGeom prst="roundRect">
              <a:avLst>
                <a:gd name="adj" fmla="val 5758"/>
              </a:avLst>
            </a:prstGeom>
            <a:solidFill>
              <a:srgbClr val="FFFFFF"/>
            </a:solidFill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tIns="45707" rIns="0" bIns="45707" rtlCol="0" anchor="b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°</a:t>
              </a:r>
            </a:p>
          </p:txBody>
        </p:sp>
        <p:sp>
          <p:nvSpPr>
            <p:cNvPr id="58" name="Rounded Rectangle 57"/>
            <p:cNvSpPr>
              <a:spLocks/>
            </p:cNvSpPr>
            <p:nvPr/>
          </p:nvSpPr>
          <p:spPr>
            <a:xfrm>
              <a:off x="6129860" y="8785550"/>
              <a:ext cx="402192" cy="320570"/>
            </a:xfrm>
            <a:prstGeom prst="roundRect">
              <a:avLst>
                <a:gd name="adj" fmla="val 5758"/>
              </a:avLst>
            </a:prstGeom>
            <a:solidFill>
              <a:srgbClr val="FFFFFF"/>
            </a:solidFill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tIns="45707" rIns="0" bIns="45707" rtlCol="0" anchor="b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°</a:t>
              </a:r>
            </a:p>
          </p:txBody>
        </p:sp>
        <p:sp>
          <p:nvSpPr>
            <p:cNvPr id="59" name="Rounded Rectangle 58"/>
            <p:cNvSpPr>
              <a:spLocks/>
            </p:cNvSpPr>
            <p:nvPr/>
          </p:nvSpPr>
          <p:spPr>
            <a:xfrm>
              <a:off x="6580181" y="8785550"/>
              <a:ext cx="402192" cy="320570"/>
            </a:xfrm>
            <a:prstGeom prst="roundRect">
              <a:avLst>
                <a:gd name="adj" fmla="val 5758"/>
              </a:avLst>
            </a:prstGeom>
            <a:solidFill>
              <a:srgbClr val="FFFFFF"/>
            </a:solidFill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tIns="45707" rIns="0" bIns="45707" rtlCol="0" anchor="b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°</a:t>
              </a:r>
            </a:p>
          </p:txBody>
        </p:sp>
        <p:sp>
          <p:nvSpPr>
            <p:cNvPr id="60" name="Rounded Rectangle 59"/>
            <p:cNvSpPr>
              <a:spLocks/>
            </p:cNvSpPr>
            <p:nvPr/>
          </p:nvSpPr>
          <p:spPr>
            <a:xfrm>
              <a:off x="6129860" y="9159320"/>
              <a:ext cx="402192" cy="320570"/>
            </a:xfrm>
            <a:prstGeom prst="roundRect">
              <a:avLst>
                <a:gd name="adj" fmla="val 5758"/>
              </a:avLst>
            </a:prstGeom>
            <a:solidFill>
              <a:srgbClr val="FFFFFF"/>
            </a:solidFill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tIns="45707" rIns="0" bIns="45707" rtlCol="0" anchor="b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°</a:t>
              </a:r>
            </a:p>
          </p:txBody>
        </p:sp>
        <p:sp>
          <p:nvSpPr>
            <p:cNvPr id="61" name="Rounded Rectangle 60"/>
            <p:cNvSpPr>
              <a:spLocks/>
            </p:cNvSpPr>
            <p:nvPr/>
          </p:nvSpPr>
          <p:spPr>
            <a:xfrm>
              <a:off x="6580181" y="9159320"/>
              <a:ext cx="402192" cy="320570"/>
            </a:xfrm>
            <a:prstGeom prst="roundRect">
              <a:avLst>
                <a:gd name="adj" fmla="val 5758"/>
              </a:avLst>
            </a:prstGeom>
            <a:solidFill>
              <a:srgbClr val="FFFFFF"/>
            </a:solidFill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tIns="45707" rIns="0" bIns="45707" rtlCol="0" anchor="b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°</a:t>
              </a:r>
            </a:p>
          </p:txBody>
        </p:sp>
        <p:sp>
          <p:nvSpPr>
            <p:cNvPr id="62" name="Rounded Rectangle 61"/>
            <p:cNvSpPr>
              <a:spLocks/>
            </p:cNvSpPr>
            <p:nvPr/>
          </p:nvSpPr>
          <p:spPr>
            <a:xfrm>
              <a:off x="7024035" y="8785550"/>
              <a:ext cx="402192" cy="320570"/>
            </a:xfrm>
            <a:prstGeom prst="roundRect">
              <a:avLst>
                <a:gd name="adj" fmla="val 5758"/>
              </a:avLst>
            </a:prstGeom>
            <a:solidFill>
              <a:srgbClr val="FFFFFF"/>
            </a:solidFill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tIns="45707" rIns="0" bIns="45707" rtlCol="0" anchor="b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°</a:t>
              </a:r>
            </a:p>
          </p:txBody>
        </p:sp>
        <p:sp>
          <p:nvSpPr>
            <p:cNvPr id="63" name="Rounded Rectangle 62"/>
            <p:cNvSpPr>
              <a:spLocks/>
            </p:cNvSpPr>
            <p:nvPr/>
          </p:nvSpPr>
          <p:spPr>
            <a:xfrm>
              <a:off x="7474354" y="8785550"/>
              <a:ext cx="402192" cy="320570"/>
            </a:xfrm>
            <a:prstGeom prst="roundRect">
              <a:avLst>
                <a:gd name="adj" fmla="val 5758"/>
              </a:avLst>
            </a:prstGeom>
            <a:solidFill>
              <a:srgbClr val="FFFFFF"/>
            </a:solidFill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tIns="45707" rIns="0" bIns="45707" rtlCol="0" anchor="b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°</a:t>
              </a:r>
            </a:p>
          </p:txBody>
        </p:sp>
        <p:sp>
          <p:nvSpPr>
            <p:cNvPr id="64" name="Rounded Rectangle 63"/>
            <p:cNvSpPr>
              <a:spLocks/>
            </p:cNvSpPr>
            <p:nvPr/>
          </p:nvSpPr>
          <p:spPr>
            <a:xfrm>
              <a:off x="7924675" y="8785550"/>
              <a:ext cx="402192" cy="320570"/>
            </a:xfrm>
            <a:prstGeom prst="roundRect">
              <a:avLst>
                <a:gd name="adj" fmla="val 5758"/>
              </a:avLst>
            </a:prstGeom>
            <a:solidFill>
              <a:srgbClr val="FFFFFF"/>
            </a:solidFill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tIns="45707" rIns="0" bIns="45707" rtlCol="0" anchor="b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°</a:t>
              </a:r>
            </a:p>
          </p:txBody>
        </p:sp>
        <p:sp>
          <p:nvSpPr>
            <p:cNvPr id="65" name="Rounded Rectangle 64"/>
            <p:cNvSpPr>
              <a:spLocks/>
            </p:cNvSpPr>
            <p:nvPr/>
          </p:nvSpPr>
          <p:spPr>
            <a:xfrm>
              <a:off x="7024035" y="9159320"/>
              <a:ext cx="402192" cy="320570"/>
            </a:xfrm>
            <a:prstGeom prst="roundRect">
              <a:avLst>
                <a:gd name="adj" fmla="val 5758"/>
              </a:avLst>
            </a:prstGeom>
            <a:solidFill>
              <a:srgbClr val="FFFFFF"/>
            </a:solidFill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tIns="45707" rIns="0" bIns="45707" rtlCol="0" anchor="b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°</a:t>
              </a:r>
            </a:p>
          </p:txBody>
        </p:sp>
        <p:sp>
          <p:nvSpPr>
            <p:cNvPr id="66" name="Rounded Rectangle 65"/>
            <p:cNvSpPr>
              <a:spLocks/>
            </p:cNvSpPr>
            <p:nvPr/>
          </p:nvSpPr>
          <p:spPr>
            <a:xfrm>
              <a:off x="7474354" y="9159320"/>
              <a:ext cx="402192" cy="320570"/>
            </a:xfrm>
            <a:prstGeom prst="roundRect">
              <a:avLst>
                <a:gd name="adj" fmla="val 5758"/>
              </a:avLst>
            </a:prstGeom>
            <a:solidFill>
              <a:srgbClr val="FFFFFF"/>
            </a:solidFill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tIns="45707" rIns="0" bIns="45707" rtlCol="0" anchor="b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°</a:t>
              </a:r>
            </a:p>
          </p:txBody>
        </p:sp>
        <p:sp>
          <p:nvSpPr>
            <p:cNvPr id="67" name="Rounded Rectangle 66"/>
            <p:cNvSpPr>
              <a:spLocks/>
            </p:cNvSpPr>
            <p:nvPr/>
          </p:nvSpPr>
          <p:spPr>
            <a:xfrm>
              <a:off x="7924675" y="9159320"/>
              <a:ext cx="402192" cy="320570"/>
            </a:xfrm>
            <a:prstGeom prst="roundRect">
              <a:avLst>
                <a:gd name="adj" fmla="val 5758"/>
              </a:avLst>
            </a:prstGeom>
            <a:solidFill>
              <a:srgbClr val="FFFFFF"/>
            </a:solidFill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tIns="45707" rIns="0" bIns="45707" rtlCol="0" anchor="b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°</a:t>
              </a:r>
            </a:p>
          </p:txBody>
        </p:sp>
        <p:sp>
          <p:nvSpPr>
            <p:cNvPr id="68" name="Rounded Rectangle 67"/>
            <p:cNvSpPr>
              <a:spLocks/>
            </p:cNvSpPr>
            <p:nvPr/>
          </p:nvSpPr>
          <p:spPr>
            <a:xfrm>
              <a:off x="2387755" y="8702177"/>
              <a:ext cx="6096651" cy="897332"/>
            </a:xfrm>
            <a:prstGeom prst="roundRect">
              <a:avLst>
                <a:gd name="adj" fmla="val 5758"/>
              </a:avLst>
            </a:prstGeom>
            <a:solidFill>
              <a:srgbClr val="FFFFFF">
                <a:alpha val="75000"/>
              </a:srgbClr>
            </a:solidFill>
            <a:ln w="9525" cap="flat" cmpd="sng" algn="ctr">
              <a:solidFill>
                <a:srgbClr val="69BE28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lIns="0" tIns="45707" rIns="0" bIns="45707" rtlCol="0" anchor="ctr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HDFS </a:t>
              </a:r>
              <a:b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</a:b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(Hadoop Distributed File System)</a:t>
              </a:r>
            </a:p>
          </p:txBody>
        </p:sp>
        <p:sp>
          <p:nvSpPr>
            <p:cNvPr id="69" name="Rounded Rectangle 68"/>
            <p:cNvSpPr/>
            <p:nvPr/>
          </p:nvSpPr>
          <p:spPr>
            <a:xfrm rot="5400000">
              <a:off x="5219250" y="2970912"/>
              <a:ext cx="395306" cy="6250962"/>
            </a:xfrm>
            <a:prstGeom prst="roundRect">
              <a:avLst>
                <a:gd name="adj" fmla="val 12532"/>
              </a:avLst>
            </a:prstGeom>
            <a:solidFill>
              <a:srgbClr val="69BE28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vert="vert270" lIns="0" tIns="0" rIns="0" bIns="0" rtlCol="0" anchor="ctr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BATCH ACCESS</a:t>
              </a: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0" name="Rounded Rectangle 37"/>
            <p:cNvSpPr>
              <a:spLocks/>
            </p:cNvSpPr>
            <p:nvPr/>
          </p:nvSpPr>
          <p:spPr>
            <a:xfrm>
              <a:off x="2387752" y="6967035"/>
              <a:ext cx="719157" cy="1818515"/>
            </a:xfrm>
            <a:custGeom>
              <a:avLst/>
              <a:gdLst>
                <a:gd name="connsiteX0" fmla="*/ 0 w 494985"/>
                <a:gd name="connsiteY0" fmla="*/ 28501 h 1035486"/>
                <a:gd name="connsiteX1" fmla="*/ 28501 w 494985"/>
                <a:gd name="connsiteY1" fmla="*/ 0 h 1035486"/>
                <a:gd name="connsiteX2" fmla="*/ 466484 w 494985"/>
                <a:gd name="connsiteY2" fmla="*/ 0 h 1035486"/>
                <a:gd name="connsiteX3" fmla="*/ 494985 w 494985"/>
                <a:gd name="connsiteY3" fmla="*/ 28501 h 1035486"/>
                <a:gd name="connsiteX4" fmla="*/ 494985 w 494985"/>
                <a:gd name="connsiteY4" fmla="*/ 1006985 h 1035486"/>
                <a:gd name="connsiteX5" fmla="*/ 466484 w 494985"/>
                <a:gd name="connsiteY5" fmla="*/ 1035486 h 1035486"/>
                <a:gd name="connsiteX6" fmla="*/ 28501 w 494985"/>
                <a:gd name="connsiteY6" fmla="*/ 1035486 h 1035486"/>
                <a:gd name="connsiteX7" fmla="*/ 0 w 494985"/>
                <a:gd name="connsiteY7" fmla="*/ 1006985 h 1035486"/>
                <a:gd name="connsiteX8" fmla="*/ 0 w 494985"/>
                <a:gd name="connsiteY8" fmla="*/ 28501 h 1035486"/>
                <a:gd name="connsiteX0" fmla="*/ 0 w 494985"/>
                <a:gd name="connsiteY0" fmla="*/ 28501 h 1100841"/>
                <a:gd name="connsiteX1" fmla="*/ 28501 w 494985"/>
                <a:gd name="connsiteY1" fmla="*/ 0 h 1100841"/>
                <a:gd name="connsiteX2" fmla="*/ 466484 w 494985"/>
                <a:gd name="connsiteY2" fmla="*/ 0 h 1100841"/>
                <a:gd name="connsiteX3" fmla="*/ 494985 w 494985"/>
                <a:gd name="connsiteY3" fmla="*/ 28501 h 1100841"/>
                <a:gd name="connsiteX4" fmla="*/ 494985 w 494985"/>
                <a:gd name="connsiteY4" fmla="*/ 1006985 h 1100841"/>
                <a:gd name="connsiteX5" fmla="*/ 466484 w 494985"/>
                <a:gd name="connsiteY5" fmla="*/ 1035486 h 1100841"/>
                <a:gd name="connsiteX6" fmla="*/ 202850 w 494985"/>
                <a:gd name="connsiteY6" fmla="*/ 1100839 h 1100841"/>
                <a:gd name="connsiteX7" fmla="*/ 28501 w 494985"/>
                <a:gd name="connsiteY7" fmla="*/ 1035486 h 1100841"/>
                <a:gd name="connsiteX8" fmla="*/ 0 w 494985"/>
                <a:gd name="connsiteY8" fmla="*/ 1006985 h 1100841"/>
                <a:gd name="connsiteX9" fmla="*/ 0 w 494985"/>
                <a:gd name="connsiteY9" fmla="*/ 28501 h 1100841"/>
                <a:gd name="connsiteX0" fmla="*/ 0 w 494985"/>
                <a:gd name="connsiteY0" fmla="*/ 28501 h 1122703"/>
                <a:gd name="connsiteX1" fmla="*/ 28501 w 494985"/>
                <a:gd name="connsiteY1" fmla="*/ 0 h 1122703"/>
                <a:gd name="connsiteX2" fmla="*/ 466484 w 494985"/>
                <a:gd name="connsiteY2" fmla="*/ 0 h 1122703"/>
                <a:gd name="connsiteX3" fmla="*/ 494985 w 494985"/>
                <a:gd name="connsiteY3" fmla="*/ 28501 h 1122703"/>
                <a:gd name="connsiteX4" fmla="*/ 494985 w 494985"/>
                <a:gd name="connsiteY4" fmla="*/ 1006985 h 1122703"/>
                <a:gd name="connsiteX5" fmla="*/ 466484 w 494985"/>
                <a:gd name="connsiteY5" fmla="*/ 1035486 h 1122703"/>
                <a:gd name="connsiteX6" fmla="*/ 326675 w 494985"/>
                <a:gd name="connsiteY6" fmla="*/ 1119889 h 1122703"/>
                <a:gd name="connsiteX7" fmla="*/ 202850 w 494985"/>
                <a:gd name="connsiteY7" fmla="*/ 1100839 h 1122703"/>
                <a:gd name="connsiteX8" fmla="*/ 28501 w 494985"/>
                <a:gd name="connsiteY8" fmla="*/ 1035486 h 1122703"/>
                <a:gd name="connsiteX9" fmla="*/ 0 w 494985"/>
                <a:gd name="connsiteY9" fmla="*/ 1006985 h 1122703"/>
                <a:gd name="connsiteX10" fmla="*/ 0 w 494985"/>
                <a:gd name="connsiteY10" fmla="*/ 28501 h 1122703"/>
                <a:gd name="connsiteX0" fmla="*/ 0 w 494985"/>
                <a:gd name="connsiteY0" fmla="*/ 28501 h 1120138"/>
                <a:gd name="connsiteX1" fmla="*/ 28501 w 494985"/>
                <a:gd name="connsiteY1" fmla="*/ 0 h 1120138"/>
                <a:gd name="connsiteX2" fmla="*/ 466484 w 494985"/>
                <a:gd name="connsiteY2" fmla="*/ 0 h 1120138"/>
                <a:gd name="connsiteX3" fmla="*/ 494985 w 494985"/>
                <a:gd name="connsiteY3" fmla="*/ 28501 h 1120138"/>
                <a:gd name="connsiteX4" fmla="*/ 494985 w 494985"/>
                <a:gd name="connsiteY4" fmla="*/ 1006985 h 1120138"/>
                <a:gd name="connsiteX5" fmla="*/ 466484 w 494985"/>
                <a:gd name="connsiteY5" fmla="*/ 1035486 h 1120138"/>
                <a:gd name="connsiteX6" fmla="*/ 364775 w 494985"/>
                <a:gd name="connsiteY6" fmla="*/ 1062739 h 1120138"/>
                <a:gd name="connsiteX7" fmla="*/ 326675 w 494985"/>
                <a:gd name="connsiteY7" fmla="*/ 1119889 h 1120138"/>
                <a:gd name="connsiteX8" fmla="*/ 202850 w 494985"/>
                <a:gd name="connsiteY8" fmla="*/ 1100839 h 1120138"/>
                <a:gd name="connsiteX9" fmla="*/ 28501 w 494985"/>
                <a:gd name="connsiteY9" fmla="*/ 1035486 h 1120138"/>
                <a:gd name="connsiteX10" fmla="*/ 0 w 494985"/>
                <a:gd name="connsiteY10" fmla="*/ 1006985 h 1120138"/>
                <a:gd name="connsiteX11" fmla="*/ 0 w 494985"/>
                <a:gd name="connsiteY11" fmla="*/ 28501 h 1120138"/>
                <a:gd name="connsiteX0" fmla="*/ 0 w 494985"/>
                <a:gd name="connsiteY0" fmla="*/ 28501 h 1126828"/>
                <a:gd name="connsiteX1" fmla="*/ 28501 w 494985"/>
                <a:gd name="connsiteY1" fmla="*/ 0 h 1126828"/>
                <a:gd name="connsiteX2" fmla="*/ 466484 w 494985"/>
                <a:gd name="connsiteY2" fmla="*/ 0 h 1126828"/>
                <a:gd name="connsiteX3" fmla="*/ 494985 w 494985"/>
                <a:gd name="connsiteY3" fmla="*/ 28501 h 1126828"/>
                <a:gd name="connsiteX4" fmla="*/ 494985 w 494985"/>
                <a:gd name="connsiteY4" fmla="*/ 1006985 h 1126828"/>
                <a:gd name="connsiteX5" fmla="*/ 466484 w 494985"/>
                <a:gd name="connsiteY5" fmla="*/ 1035486 h 1126828"/>
                <a:gd name="connsiteX6" fmla="*/ 364775 w 494985"/>
                <a:gd name="connsiteY6" fmla="*/ 1062739 h 1126828"/>
                <a:gd name="connsiteX7" fmla="*/ 326675 w 494985"/>
                <a:gd name="connsiteY7" fmla="*/ 1119889 h 1126828"/>
                <a:gd name="connsiteX8" fmla="*/ 212375 w 494985"/>
                <a:gd name="connsiteY8" fmla="*/ 1124651 h 1126828"/>
                <a:gd name="connsiteX9" fmla="*/ 28501 w 494985"/>
                <a:gd name="connsiteY9" fmla="*/ 1035486 h 1126828"/>
                <a:gd name="connsiteX10" fmla="*/ 0 w 494985"/>
                <a:gd name="connsiteY10" fmla="*/ 1006985 h 1126828"/>
                <a:gd name="connsiteX11" fmla="*/ 0 w 494985"/>
                <a:gd name="connsiteY11" fmla="*/ 28501 h 1126828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45700 w 494985"/>
                <a:gd name="connsiteY9" fmla="*/ 1038927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45700 w 494985"/>
                <a:gd name="connsiteY9" fmla="*/ 1038927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50463 w 494985"/>
                <a:gd name="connsiteY9" fmla="*/ 1053215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50463 w 494985"/>
                <a:gd name="connsiteY9" fmla="*/ 1053215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19930"/>
                <a:gd name="connsiteX1" fmla="*/ 28501 w 494985"/>
                <a:gd name="connsiteY1" fmla="*/ 0 h 1119930"/>
                <a:gd name="connsiteX2" fmla="*/ 466484 w 494985"/>
                <a:gd name="connsiteY2" fmla="*/ 0 h 1119930"/>
                <a:gd name="connsiteX3" fmla="*/ 494985 w 494985"/>
                <a:gd name="connsiteY3" fmla="*/ 28501 h 1119930"/>
                <a:gd name="connsiteX4" fmla="*/ 494985 w 494985"/>
                <a:gd name="connsiteY4" fmla="*/ 1006985 h 1119930"/>
                <a:gd name="connsiteX5" fmla="*/ 466484 w 494985"/>
                <a:gd name="connsiteY5" fmla="*/ 1035486 h 1119930"/>
                <a:gd name="connsiteX6" fmla="*/ 364775 w 494985"/>
                <a:gd name="connsiteY6" fmla="*/ 1062739 h 1119930"/>
                <a:gd name="connsiteX7" fmla="*/ 326675 w 494985"/>
                <a:gd name="connsiteY7" fmla="*/ 1119889 h 1119930"/>
                <a:gd name="connsiteX8" fmla="*/ 150463 w 494985"/>
                <a:gd name="connsiteY8" fmla="*/ 1053215 h 1119930"/>
                <a:gd name="connsiteX9" fmla="*/ 28501 w 494985"/>
                <a:gd name="connsiteY9" fmla="*/ 1035486 h 1119930"/>
                <a:gd name="connsiteX10" fmla="*/ 0 w 494985"/>
                <a:gd name="connsiteY10" fmla="*/ 1006985 h 1119930"/>
                <a:gd name="connsiteX11" fmla="*/ 0 w 494985"/>
                <a:gd name="connsiteY11" fmla="*/ 28501 h 1119930"/>
                <a:gd name="connsiteX0" fmla="*/ 0 w 494985"/>
                <a:gd name="connsiteY0" fmla="*/ 28501 h 1120193"/>
                <a:gd name="connsiteX1" fmla="*/ 28501 w 494985"/>
                <a:gd name="connsiteY1" fmla="*/ 0 h 1120193"/>
                <a:gd name="connsiteX2" fmla="*/ 466484 w 494985"/>
                <a:gd name="connsiteY2" fmla="*/ 0 h 1120193"/>
                <a:gd name="connsiteX3" fmla="*/ 494985 w 494985"/>
                <a:gd name="connsiteY3" fmla="*/ 28501 h 1120193"/>
                <a:gd name="connsiteX4" fmla="*/ 494985 w 494985"/>
                <a:gd name="connsiteY4" fmla="*/ 1006985 h 1120193"/>
                <a:gd name="connsiteX5" fmla="*/ 466484 w 494985"/>
                <a:gd name="connsiteY5" fmla="*/ 1035486 h 1120193"/>
                <a:gd name="connsiteX6" fmla="*/ 364775 w 494985"/>
                <a:gd name="connsiteY6" fmla="*/ 1062739 h 1120193"/>
                <a:gd name="connsiteX7" fmla="*/ 326675 w 494985"/>
                <a:gd name="connsiteY7" fmla="*/ 1119889 h 1120193"/>
                <a:gd name="connsiteX8" fmla="*/ 28501 w 494985"/>
                <a:gd name="connsiteY8" fmla="*/ 1035486 h 1120193"/>
                <a:gd name="connsiteX9" fmla="*/ 0 w 494985"/>
                <a:gd name="connsiteY9" fmla="*/ 1006985 h 1120193"/>
                <a:gd name="connsiteX10" fmla="*/ 0 w 494985"/>
                <a:gd name="connsiteY10" fmla="*/ 28501 h 1120193"/>
                <a:gd name="connsiteX0" fmla="*/ 0 w 494985"/>
                <a:gd name="connsiteY0" fmla="*/ 28501 h 1062739"/>
                <a:gd name="connsiteX1" fmla="*/ 28501 w 494985"/>
                <a:gd name="connsiteY1" fmla="*/ 0 h 1062739"/>
                <a:gd name="connsiteX2" fmla="*/ 466484 w 494985"/>
                <a:gd name="connsiteY2" fmla="*/ 0 h 1062739"/>
                <a:gd name="connsiteX3" fmla="*/ 494985 w 494985"/>
                <a:gd name="connsiteY3" fmla="*/ 28501 h 1062739"/>
                <a:gd name="connsiteX4" fmla="*/ 494985 w 494985"/>
                <a:gd name="connsiteY4" fmla="*/ 1006985 h 1062739"/>
                <a:gd name="connsiteX5" fmla="*/ 466484 w 494985"/>
                <a:gd name="connsiteY5" fmla="*/ 1035486 h 1062739"/>
                <a:gd name="connsiteX6" fmla="*/ 364775 w 494985"/>
                <a:gd name="connsiteY6" fmla="*/ 1062739 h 1062739"/>
                <a:gd name="connsiteX7" fmla="*/ 28501 w 494985"/>
                <a:gd name="connsiteY7" fmla="*/ 1035486 h 1062739"/>
                <a:gd name="connsiteX8" fmla="*/ 0 w 494985"/>
                <a:gd name="connsiteY8" fmla="*/ 1006985 h 1062739"/>
                <a:gd name="connsiteX9" fmla="*/ 0 w 494985"/>
                <a:gd name="connsiteY9" fmla="*/ 28501 h 1062739"/>
                <a:gd name="connsiteX0" fmla="*/ 0 w 494985"/>
                <a:gd name="connsiteY0" fmla="*/ 28501 h 1035486"/>
                <a:gd name="connsiteX1" fmla="*/ 28501 w 494985"/>
                <a:gd name="connsiteY1" fmla="*/ 0 h 1035486"/>
                <a:gd name="connsiteX2" fmla="*/ 466484 w 494985"/>
                <a:gd name="connsiteY2" fmla="*/ 0 h 1035486"/>
                <a:gd name="connsiteX3" fmla="*/ 494985 w 494985"/>
                <a:gd name="connsiteY3" fmla="*/ 28501 h 1035486"/>
                <a:gd name="connsiteX4" fmla="*/ 494985 w 494985"/>
                <a:gd name="connsiteY4" fmla="*/ 1006985 h 1035486"/>
                <a:gd name="connsiteX5" fmla="*/ 466484 w 494985"/>
                <a:gd name="connsiteY5" fmla="*/ 1035486 h 1035486"/>
                <a:gd name="connsiteX6" fmla="*/ 28501 w 494985"/>
                <a:gd name="connsiteY6" fmla="*/ 1035486 h 1035486"/>
                <a:gd name="connsiteX7" fmla="*/ 0 w 494985"/>
                <a:gd name="connsiteY7" fmla="*/ 1006985 h 1035486"/>
                <a:gd name="connsiteX8" fmla="*/ 0 w 494985"/>
                <a:gd name="connsiteY8" fmla="*/ 28501 h 1035486"/>
                <a:gd name="connsiteX0" fmla="*/ 0 w 494985"/>
                <a:gd name="connsiteY0" fmla="*/ 28501 h 1038340"/>
                <a:gd name="connsiteX1" fmla="*/ 28501 w 494985"/>
                <a:gd name="connsiteY1" fmla="*/ 0 h 1038340"/>
                <a:gd name="connsiteX2" fmla="*/ 466484 w 494985"/>
                <a:gd name="connsiteY2" fmla="*/ 0 h 1038340"/>
                <a:gd name="connsiteX3" fmla="*/ 494985 w 494985"/>
                <a:gd name="connsiteY3" fmla="*/ 28501 h 1038340"/>
                <a:gd name="connsiteX4" fmla="*/ 494985 w 494985"/>
                <a:gd name="connsiteY4" fmla="*/ 1006985 h 1038340"/>
                <a:gd name="connsiteX5" fmla="*/ 466484 w 494985"/>
                <a:gd name="connsiteY5" fmla="*/ 1035486 h 1038340"/>
                <a:gd name="connsiteX6" fmla="*/ 153637 w 494985"/>
                <a:gd name="connsiteY6" fmla="*/ 1037339 h 1038340"/>
                <a:gd name="connsiteX7" fmla="*/ 28501 w 494985"/>
                <a:gd name="connsiteY7" fmla="*/ 1035486 h 1038340"/>
                <a:gd name="connsiteX8" fmla="*/ 0 w 494985"/>
                <a:gd name="connsiteY8" fmla="*/ 1006985 h 1038340"/>
                <a:gd name="connsiteX9" fmla="*/ 0 w 494985"/>
                <a:gd name="connsiteY9" fmla="*/ 28501 h 1038340"/>
                <a:gd name="connsiteX0" fmla="*/ 0 w 494985"/>
                <a:gd name="connsiteY0" fmla="*/ 28501 h 1038241"/>
                <a:gd name="connsiteX1" fmla="*/ 28501 w 494985"/>
                <a:gd name="connsiteY1" fmla="*/ 0 h 1038241"/>
                <a:gd name="connsiteX2" fmla="*/ 466484 w 494985"/>
                <a:gd name="connsiteY2" fmla="*/ 0 h 1038241"/>
                <a:gd name="connsiteX3" fmla="*/ 494985 w 494985"/>
                <a:gd name="connsiteY3" fmla="*/ 28501 h 1038241"/>
                <a:gd name="connsiteX4" fmla="*/ 494985 w 494985"/>
                <a:gd name="connsiteY4" fmla="*/ 1006985 h 1038241"/>
                <a:gd name="connsiteX5" fmla="*/ 466484 w 494985"/>
                <a:gd name="connsiteY5" fmla="*/ 1035486 h 1038241"/>
                <a:gd name="connsiteX6" fmla="*/ 274287 w 494985"/>
                <a:gd name="connsiteY6" fmla="*/ 1037339 h 1038241"/>
                <a:gd name="connsiteX7" fmla="*/ 153637 w 494985"/>
                <a:gd name="connsiteY7" fmla="*/ 1037339 h 1038241"/>
                <a:gd name="connsiteX8" fmla="*/ 28501 w 494985"/>
                <a:gd name="connsiteY8" fmla="*/ 1035486 h 1038241"/>
                <a:gd name="connsiteX9" fmla="*/ 0 w 494985"/>
                <a:gd name="connsiteY9" fmla="*/ 1006985 h 1038241"/>
                <a:gd name="connsiteX10" fmla="*/ 0 w 494985"/>
                <a:gd name="connsiteY10" fmla="*/ 28501 h 1038241"/>
                <a:gd name="connsiteX0" fmla="*/ 0 w 494985"/>
                <a:gd name="connsiteY0" fmla="*/ 28501 h 1038241"/>
                <a:gd name="connsiteX1" fmla="*/ 28501 w 494985"/>
                <a:gd name="connsiteY1" fmla="*/ 0 h 1038241"/>
                <a:gd name="connsiteX2" fmla="*/ 466484 w 494985"/>
                <a:gd name="connsiteY2" fmla="*/ 0 h 1038241"/>
                <a:gd name="connsiteX3" fmla="*/ 494985 w 494985"/>
                <a:gd name="connsiteY3" fmla="*/ 28501 h 1038241"/>
                <a:gd name="connsiteX4" fmla="*/ 494985 w 494985"/>
                <a:gd name="connsiteY4" fmla="*/ 1006985 h 1038241"/>
                <a:gd name="connsiteX5" fmla="*/ 466484 w 494985"/>
                <a:gd name="connsiteY5" fmla="*/ 1035486 h 1038241"/>
                <a:gd name="connsiteX6" fmla="*/ 369537 w 494985"/>
                <a:gd name="connsiteY6" fmla="*/ 1030990 h 1038241"/>
                <a:gd name="connsiteX7" fmla="*/ 274287 w 494985"/>
                <a:gd name="connsiteY7" fmla="*/ 1037339 h 1038241"/>
                <a:gd name="connsiteX8" fmla="*/ 153637 w 494985"/>
                <a:gd name="connsiteY8" fmla="*/ 1037339 h 1038241"/>
                <a:gd name="connsiteX9" fmla="*/ 28501 w 494985"/>
                <a:gd name="connsiteY9" fmla="*/ 1035486 h 1038241"/>
                <a:gd name="connsiteX10" fmla="*/ 0 w 494985"/>
                <a:gd name="connsiteY10" fmla="*/ 1006985 h 1038241"/>
                <a:gd name="connsiteX11" fmla="*/ 0 w 494985"/>
                <a:gd name="connsiteY11" fmla="*/ 28501 h 1038241"/>
                <a:gd name="connsiteX0" fmla="*/ 0 w 494985"/>
                <a:gd name="connsiteY0" fmla="*/ 28501 h 1107189"/>
                <a:gd name="connsiteX1" fmla="*/ 28501 w 494985"/>
                <a:gd name="connsiteY1" fmla="*/ 0 h 1107189"/>
                <a:gd name="connsiteX2" fmla="*/ 466484 w 494985"/>
                <a:gd name="connsiteY2" fmla="*/ 0 h 1107189"/>
                <a:gd name="connsiteX3" fmla="*/ 494985 w 494985"/>
                <a:gd name="connsiteY3" fmla="*/ 28501 h 1107189"/>
                <a:gd name="connsiteX4" fmla="*/ 494985 w 494985"/>
                <a:gd name="connsiteY4" fmla="*/ 1006985 h 1107189"/>
                <a:gd name="connsiteX5" fmla="*/ 466484 w 494985"/>
                <a:gd name="connsiteY5" fmla="*/ 1035486 h 1107189"/>
                <a:gd name="connsiteX6" fmla="*/ 369537 w 494985"/>
                <a:gd name="connsiteY6" fmla="*/ 1030990 h 1107189"/>
                <a:gd name="connsiteX7" fmla="*/ 274287 w 494985"/>
                <a:gd name="connsiteY7" fmla="*/ 1037339 h 1107189"/>
                <a:gd name="connsiteX8" fmla="*/ 159987 w 494985"/>
                <a:gd name="connsiteY8" fmla="*/ 1107189 h 1107189"/>
                <a:gd name="connsiteX9" fmla="*/ 28501 w 494985"/>
                <a:gd name="connsiteY9" fmla="*/ 1035486 h 1107189"/>
                <a:gd name="connsiteX10" fmla="*/ 0 w 494985"/>
                <a:gd name="connsiteY10" fmla="*/ 1006985 h 1107189"/>
                <a:gd name="connsiteX11" fmla="*/ 0 w 494985"/>
                <a:gd name="connsiteY11" fmla="*/ 28501 h 1107189"/>
                <a:gd name="connsiteX0" fmla="*/ 0 w 494985"/>
                <a:gd name="connsiteY0" fmla="*/ 28501 h 1107189"/>
                <a:gd name="connsiteX1" fmla="*/ 28501 w 494985"/>
                <a:gd name="connsiteY1" fmla="*/ 0 h 1107189"/>
                <a:gd name="connsiteX2" fmla="*/ 466484 w 494985"/>
                <a:gd name="connsiteY2" fmla="*/ 0 h 1107189"/>
                <a:gd name="connsiteX3" fmla="*/ 494985 w 494985"/>
                <a:gd name="connsiteY3" fmla="*/ 28501 h 1107189"/>
                <a:gd name="connsiteX4" fmla="*/ 494985 w 494985"/>
                <a:gd name="connsiteY4" fmla="*/ 1006985 h 1107189"/>
                <a:gd name="connsiteX5" fmla="*/ 466484 w 494985"/>
                <a:gd name="connsiteY5" fmla="*/ 1035486 h 1107189"/>
                <a:gd name="connsiteX6" fmla="*/ 369537 w 494985"/>
                <a:gd name="connsiteY6" fmla="*/ 1030990 h 1107189"/>
                <a:gd name="connsiteX7" fmla="*/ 274287 w 494985"/>
                <a:gd name="connsiteY7" fmla="*/ 1100839 h 1107189"/>
                <a:gd name="connsiteX8" fmla="*/ 159987 w 494985"/>
                <a:gd name="connsiteY8" fmla="*/ 1107189 h 1107189"/>
                <a:gd name="connsiteX9" fmla="*/ 28501 w 494985"/>
                <a:gd name="connsiteY9" fmla="*/ 1035486 h 1107189"/>
                <a:gd name="connsiteX10" fmla="*/ 0 w 494985"/>
                <a:gd name="connsiteY10" fmla="*/ 1006985 h 1107189"/>
                <a:gd name="connsiteX11" fmla="*/ 0 w 494985"/>
                <a:gd name="connsiteY11" fmla="*/ 28501 h 110718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57605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50461 w 494985"/>
                <a:gd name="connsiteY8" fmla="*/ 1040514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1980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1980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57"/>
                <a:gd name="connsiteX1" fmla="*/ 28501 w 494985"/>
                <a:gd name="connsiteY1" fmla="*/ 0 h 1100857"/>
                <a:gd name="connsiteX2" fmla="*/ 466484 w 494985"/>
                <a:gd name="connsiteY2" fmla="*/ 0 h 1100857"/>
                <a:gd name="connsiteX3" fmla="*/ 494985 w 494985"/>
                <a:gd name="connsiteY3" fmla="*/ 28501 h 1100857"/>
                <a:gd name="connsiteX4" fmla="*/ 494985 w 494985"/>
                <a:gd name="connsiteY4" fmla="*/ 1006985 h 1100857"/>
                <a:gd name="connsiteX5" fmla="*/ 466484 w 494985"/>
                <a:gd name="connsiteY5" fmla="*/ 1035486 h 1100857"/>
                <a:gd name="connsiteX6" fmla="*/ 369537 w 494985"/>
                <a:gd name="connsiteY6" fmla="*/ 1030990 h 1100857"/>
                <a:gd name="connsiteX7" fmla="*/ 198087 w 494985"/>
                <a:gd name="connsiteY7" fmla="*/ 1100839 h 1100857"/>
                <a:gd name="connsiteX8" fmla="*/ 148080 w 494985"/>
                <a:gd name="connsiteY8" fmla="*/ 1033370 h 1100857"/>
                <a:gd name="connsiteX9" fmla="*/ 28501 w 494985"/>
                <a:gd name="connsiteY9" fmla="*/ 1035486 h 1100857"/>
                <a:gd name="connsiteX10" fmla="*/ 0 w 494985"/>
                <a:gd name="connsiteY10" fmla="*/ 1006985 h 1100857"/>
                <a:gd name="connsiteX11" fmla="*/ 0 w 494985"/>
                <a:gd name="connsiteY11" fmla="*/ 28501 h 1100857"/>
                <a:gd name="connsiteX0" fmla="*/ 0 w 494985"/>
                <a:gd name="connsiteY0" fmla="*/ 28501 h 1101187"/>
                <a:gd name="connsiteX1" fmla="*/ 28501 w 494985"/>
                <a:gd name="connsiteY1" fmla="*/ 0 h 1101187"/>
                <a:gd name="connsiteX2" fmla="*/ 466484 w 494985"/>
                <a:gd name="connsiteY2" fmla="*/ 0 h 1101187"/>
                <a:gd name="connsiteX3" fmla="*/ 494985 w 494985"/>
                <a:gd name="connsiteY3" fmla="*/ 28501 h 1101187"/>
                <a:gd name="connsiteX4" fmla="*/ 494985 w 494985"/>
                <a:gd name="connsiteY4" fmla="*/ 1006985 h 1101187"/>
                <a:gd name="connsiteX5" fmla="*/ 466484 w 494985"/>
                <a:gd name="connsiteY5" fmla="*/ 1035486 h 1101187"/>
                <a:gd name="connsiteX6" fmla="*/ 369537 w 494985"/>
                <a:gd name="connsiteY6" fmla="*/ 1030990 h 1101187"/>
                <a:gd name="connsiteX7" fmla="*/ 198087 w 494985"/>
                <a:gd name="connsiteY7" fmla="*/ 1100839 h 1101187"/>
                <a:gd name="connsiteX8" fmla="*/ 148080 w 494985"/>
                <a:gd name="connsiteY8" fmla="*/ 1033370 h 1101187"/>
                <a:gd name="connsiteX9" fmla="*/ 28501 w 494985"/>
                <a:gd name="connsiteY9" fmla="*/ 1035486 h 1101187"/>
                <a:gd name="connsiteX10" fmla="*/ 0 w 494985"/>
                <a:gd name="connsiteY10" fmla="*/ 1006985 h 1101187"/>
                <a:gd name="connsiteX11" fmla="*/ 0 w 494985"/>
                <a:gd name="connsiteY11" fmla="*/ 28501 h 1101187"/>
                <a:gd name="connsiteX0" fmla="*/ 0 w 494985"/>
                <a:gd name="connsiteY0" fmla="*/ 28501 h 1101096"/>
                <a:gd name="connsiteX1" fmla="*/ 28501 w 494985"/>
                <a:gd name="connsiteY1" fmla="*/ 0 h 1101096"/>
                <a:gd name="connsiteX2" fmla="*/ 466484 w 494985"/>
                <a:gd name="connsiteY2" fmla="*/ 0 h 1101096"/>
                <a:gd name="connsiteX3" fmla="*/ 494985 w 494985"/>
                <a:gd name="connsiteY3" fmla="*/ 28501 h 1101096"/>
                <a:gd name="connsiteX4" fmla="*/ 494985 w 494985"/>
                <a:gd name="connsiteY4" fmla="*/ 1006985 h 1101096"/>
                <a:gd name="connsiteX5" fmla="*/ 466484 w 494985"/>
                <a:gd name="connsiteY5" fmla="*/ 1035486 h 1101096"/>
                <a:gd name="connsiteX6" fmla="*/ 369537 w 494985"/>
                <a:gd name="connsiteY6" fmla="*/ 1030990 h 1101096"/>
                <a:gd name="connsiteX7" fmla="*/ 290956 w 494985"/>
                <a:gd name="connsiteY7" fmla="*/ 1055596 h 1101096"/>
                <a:gd name="connsiteX8" fmla="*/ 198087 w 494985"/>
                <a:gd name="connsiteY8" fmla="*/ 1100839 h 1101096"/>
                <a:gd name="connsiteX9" fmla="*/ 148080 w 494985"/>
                <a:gd name="connsiteY9" fmla="*/ 1033370 h 1101096"/>
                <a:gd name="connsiteX10" fmla="*/ 28501 w 494985"/>
                <a:gd name="connsiteY10" fmla="*/ 1035486 h 1101096"/>
                <a:gd name="connsiteX11" fmla="*/ 0 w 494985"/>
                <a:gd name="connsiteY11" fmla="*/ 1006985 h 1101096"/>
                <a:gd name="connsiteX12" fmla="*/ 0 w 494985"/>
                <a:gd name="connsiteY12" fmla="*/ 28501 h 1101096"/>
                <a:gd name="connsiteX0" fmla="*/ 0 w 494985"/>
                <a:gd name="connsiteY0" fmla="*/ 28501 h 1105462"/>
                <a:gd name="connsiteX1" fmla="*/ 28501 w 494985"/>
                <a:gd name="connsiteY1" fmla="*/ 0 h 1105462"/>
                <a:gd name="connsiteX2" fmla="*/ 466484 w 494985"/>
                <a:gd name="connsiteY2" fmla="*/ 0 h 1105462"/>
                <a:gd name="connsiteX3" fmla="*/ 494985 w 494985"/>
                <a:gd name="connsiteY3" fmla="*/ 28501 h 1105462"/>
                <a:gd name="connsiteX4" fmla="*/ 494985 w 494985"/>
                <a:gd name="connsiteY4" fmla="*/ 1006985 h 1105462"/>
                <a:gd name="connsiteX5" fmla="*/ 466484 w 494985"/>
                <a:gd name="connsiteY5" fmla="*/ 1035486 h 1105462"/>
                <a:gd name="connsiteX6" fmla="*/ 369537 w 494985"/>
                <a:gd name="connsiteY6" fmla="*/ 1030990 h 1105462"/>
                <a:gd name="connsiteX7" fmla="*/ 305243 w 494985"/>
                <a:gd name="connsiteY7" fmla="*/ 1098458 h 1105462"/>
                <a:gd name="connsiteX8" fmla="*/ 198087 w 494985"/>
                <a:gd name="connsiteY8" fmla="*/ 1100839 h 1105462"/>
                <a:gd name="connsiteX9" fmla="*/ 148080 w 494985"/>
                <a:gd name="connsiteY9" fmla="*/ 1033370 h 1105462"/>
                <a:gd name="connsiteX10" fmla="*/ 28501 w 494985"/>
                <a:gd name="connsiteY10" fmla="*/ 1035486 h 1105462"/>
                <a:gd name="connsiteX11" fmla="*/ 0 w 494985"/>
                <a:gd name="connsiteY11" fmla="*/ 1006985 h 1105462"/>
                <a:gd name="connsiteX12" fmla="*/ 0 w 494985"/>
                <a:gd name="connsiteY12" fmla="*/ 28501 h 1105462"/>
                <a:gd name="connsiteX0" fmla="*/ 0 w 494985"/>
                <a:gd name="connsiteY0" fmla="*/ 28501 h 1105462"/>
                <a:gd name="connsiteX1" fmla="*/ 28501 w 494985"/>
                <a:gd name="connsiteY1" fmla="*/ 0 h 1105462"/>
                <a:gd name="connsiteX2" fmla="*/ 466484 w 494985"/>
                <a:gd name="connsiteY2" fmla="*/ 0 h 1105462"/>
                <a:gd name="connsiteX3" fmla="*/ 494985 w 494985"/>
                <a:gd name="connsiteY3" fmla="*/ 28501 h 1105462"/>
                <a:gd name="connsiteX4" fmla="*/ 494985 w 494985"/>
                <a:gd name="connsiteY4" fmla="*/ 1006985 h 1105462"/>
                <a:gd name="connsiteX5" fmla="*/ 466484 w 494985"/>
                <a:gd name="connsiteY5" fmla="*/ 1035486 h 1105462"/>
                <a:gd name="connsiteX6" fmla="*/ 369537 w 494985"/>
                <a:gd name="connsiteY6" fmla="*/ 1030990 h 1105462"/>
                <a:gd name="connsiteX7" fmla="*/ 305243 w 494985"/>
                <a:gd name="connsiteY7" fmla="*/ 1098458 h 1105462"/>
                <a:gd name="connsiteX8" fmla="*/ 198087 w 494985"/>
                <a:gd name="connsiteY8" fmla="*/ 1100839 h 1105462"/>
                <a:gd name="connsiteX9" fmla="*/ 148080 w 494985"/>
                <a:gd name="connsiteY9" fmla="*/ 1033370 h 1105462"/>
                <a:gd name="connsiteX10" fmla="*/ 28501 w 494985"/>
                <a:gd name="connsiteY10" fmla="*/ 1035486 h 1105462"/>
                <a:gd name="connsiteX11" fmla="*/ 0 w 494985"/>
                <a:gd name="connsiteY11" fmla="*/ 1006985 h 1105462"/>
                <a:gd name="connsiteX12" fmla="*/ 0 w 494985"/>
                <a:gd name="connsiteY12" fmla="*/ 28501 h 110546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48080 w 494985"/>
                <a:gd name="connsiteY9" fmla="*/ 1033370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48080 w 494985"/>
                <a:gd name="connsiteY9" fmla="*/ 1033370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6321"/>
                <a:gd name="connsiteX1" fmla="*/ 28501 w 494985"/>
                <a:gd name="connsiteY1" fmla="*/ 0 h 1106321"/>
                <a:gd name="connsiteX2" fmla="*/ 466484 w 494985"/>
                <a:gd name="connsiteY2" fmla="*/ 0 h 1106321"/>
                <a:gd name="connsiteX3" fmla="*/ 494985 w 494985"/>
                <a:gd name="connsiteY3" fmla="*/ 28501 h 1106321"/>
                <a:gd name="connsiteX4" fmla="*/ 494985 w 494985"/>
                <a:gd name="connsiteY4" fmla="*/ 1006985 h 1106321"/>
                <a:gd name="connsiteX5" fmla="*/ 466484 w 494985"/>
                <a:gd name="connsiteY5" fmla="*/ 1035486 h 1106321"/>
                <a:gd name="connsiteX6" fmla="*/ 371918 w 494985"/>
                <a:gd name="connsiteY6" fmla="*/ 1041471 h 1106321"/>
                <a:gd name="connsiteX7" fmla="*/ 305243 w 494985"/>
                <a:gd name="connsiteY7" fmla="*/ 1106317 h 1106321"/>
                <a:gd name="connsiteX8" fmla="*/ 198087 w 494985"/>
                <a:gd name="connsiteY8" fmla="*/ 1100839 h 1106321"/>
                <a:gd name="connsiteX9" fmla="*/ 150462 w 494985"/>
                <a:gd name="connsiteY9" fmla="*/ 1038611 h 1106321"/>
                <a:gd name="connsiteX10" fmla="*/ 28501 w 494985"/>
                <a:gd name="connsiteY10" fmla="*/ 1035486 h 1106321"/>
                <a:gd name="connsiteX11" fmla="*/ 0 w 494985"/>
                <a:gd name="connsiteY11" fmla="*/ 1006985 h 1106321"/>
                <a:gd name="connsiteX12" fmla="*/ 0 w 494985"/>
                <a:gd name="connsiteY12" fmla="*/ 28501 h 1106321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0462 w 494985"/>
                <a:gd name="connsiteY9" fmla="*/ 103861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79037 w 494985"/>
                <a:gd name="connsiteY9" fmla="*/ 10359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153278 w 494985"/>
                <a:gd name="connsiteY10" fmla="*/ 1037850 h 1102488"/>
                <a:gd name="connsiteX11" fmla="*/ 28501 w 494985"/>
                <a:gd name="connsiteY11" fmla="*/ 1035486 h 1102488"/>
                <a:gd name="connsiteX12" fmla="*/ 0 w 494985"/>
                <a:gd name="connsiteY12" fmla="*/ 1006985 h 1102488"/>
                <a:gd name="connsiteX13" fmla="*/ 0 w 494985"/>
                <a:gd name="connsiteY13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3278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29465 w 494985"/>
                <a:gd name="connsiteY9" fmla="*/ 10430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29465 w 494985"/>
                <a:gd name="connsiteY9" fmla="*/ 10430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3654"/>
                <a:gd name="connsiteX1" fmla="*/ 28501 w 494985"/>
                <a:gd name="connsiteY1" fmla="*/ 0 h 1103654"/>
                <a:gd name="connsiteX2" fmla="*/ 466484 w 494985"/>
                <a:gd name="connsiteY2" fmla="*/ 0 h 1103654"/>
                <a:gd name="connsiteX3" fmla="*/ 494985 w 494985"/>
                <a:gd name="connsiteY3" fmla="*/ 28501 h 1103654"/>
                <a:gd name="connsiteX4" fmla="*/ 494985 w 494985"/>
                <a:gd name="connsiteY4" fmla="*/ 1006985 h 1103654"/>
                <a:gd name="connsiteX5" fmla="*/ 466484 w 494985"/>
                <a:gd name="connsiteY5" fmla="*/ 1035486 h 1103654"/>
                <a:gd name="connsiteX6" fmla="*/ 371918 w 494985"/>
                <a:gd name="connsiteY6" fmla="*/ 1041471 h 1103654"/>
                <a:gd name="connsiteX7" fmla="*/ 307624 w 494985"/>
                <a:gd name="connsiteY7" fmla="*/ 1101077 h 1103654"/>
                <a:gd name="connsiteX8" fmla="*/ 198087 w 494985"/>
                <a:gd name="connsiteY8" fmla="*/ 1100839 h 1103654"/>
                <a:gd name="connsiteX9" fmla="*/ 136609 w 494985"/>
                <a:gd name="connsiteY9" fmla="*/ 1037850 h 1103654"/>
                <a:gd name="connsiteX10" fmla="*/ 28501 w 494985"/>
                <a:gd name="connsiteY10" fmla="*/ 1035486 h 1103654"/>
                <a:gd name="connsiteX11" fmla="*/ 0 w 494985"/>
                <a:gd name="connsiteY11" fmla="*/ 1006985 h 1103654"/>
                <a:gd name="connsiteX12" fmla="*/ 0 w 494985"/>
                <a:gd name="connsiteY12" fmla="*/ 28501 h 1103654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6240"/>
                <a:gd name="connsiteX1" fmla="*/ 28501 w 494985"/>
                <a:gd name="connsiteY1" fmla="*/ 0 h 1106240"/>
                <a:gd name="connsiteX2" fmla="*/ 466484 w 494985"/>
                <a:gd name="connsiteY2" fmla="*/ 0 h 1106240"/>
                <a:gd name="connsiteX3" fmla="*/ 494985 w 494985"/>
                <a:gd name="connsiteY3" fmla="*/ 28501 h 1106240"/>
                <a:gd name="connsiteX4" fmla="*/ 494985 w 494985"/>
                <a:gd name="connsiteY4" fmla="*/ 1006985 h 1106240"/>
                <a:gd name="connsiteX5" fmla="*/ 466484 w 494985"/>
                <a:gd name="connsiteY5" fmla="*/ 1035486 h 1106240"/>
                <a:gd name="connsiteX6" fmla="*/ 369537 w 494985"/>
                <a:gd name="connsiteY6" fmla="*/ 1033611 h 1106240"/>
                <a:gd name="connsiteX7" fmla="*/ 307624 w 494985"/>
                <a:gd name="connsiteY7" fmla="*/ 1101077 h 1106240"/>
                <a:gd name="connsiteX8" fmla="*/ 198087 w 494985"/>
                <a:gd name="connsiteY8" fmla="*/ 1100839 h 1106240"/>
                <a:gd name="connsiteX9" fmla="*/ 158041 w 494985"/>
                <a:gd name="connsiteY9" fmla="*/ 1035229 h 1106240"/>
                <a:gd name="connsiteX10" fmla="*/ 28501 w 494985"/>
                <a:gd name="connsiteY10" fmla="*/ 1035486 h 1106240"/>
                <a:gd name="connsiteX11" fmla="*/ 0 w 494985"/>
                <a:gd name="connsiteY11" fmla="*/ 1006985 h 1106240"/>
                <a:gd name="connsiteX12" fmla="*/ 0 w 494985"/>
                <a:gd name="connsiteY12" fmla="*/ 28501 h 1106240"/>
                <a:gd name="connsiteX0" fmla="*/ 0 w 494985"/>
                <a:gd name="connsiteY0" fmla="*/ 28501 h 1105659"/>
                <a:gd name="connsiteX1" fmla="*/ 28501 w 494985"/>
                <a:gd name="connsiteY1" fmla="*/ 0 h 1105659"/>
                <a:gd name="connsiteX2" fmla="*/ 466484 w 494985"/>
                <a:gd name="connsiteY2" fmla="*/ 0 h 1105659"/>
                <a:gd name="connsiteX3" fmla="*/ 494985 w 494985"/>
                <a:gd name="connsiteY3" fmla="*/ 28501 h 1105659"/>
                <a:gd name="connsiteX4" fmla="*/ 494985 w 494985"/>
                <a:gd name="connsiteY4" fmla="*/ 1006985 h 1105659"/>
                <a:gd name="connsiteX5" fmla="*/ 466484 w 494985"/>
                <a:gd name="connsiteY5" fmla="*/ 1035486 h 1105659"/>
                <a:gd name="connsiteX6" fmla="*/ 371918 w 494985"/>
                <a:gd name="connsiteY6" fmla="*/ 1041470 h 1105659"/>
                <a:gd name="connsiteX7" fmla="*/ 307624 w 494985"/>
                <a:gd name="connsiteY7" fmla="*/ 1101077 h 1105659"/>
                <a:gd name="connsiteX8" fmla="*/ 198087 w 494985"/>
                <a:gd name="connsiteY8" fmla="*/ 1100839 h 1105659"/>
                <a:gd name="connsiteX9" fmla="*/ 158041 w 494985"/>
                <a:gd name="connsiteY9" fmla="*/ 1035229 h 1105659"/>
                <a:gd name="connsiteX10" fmla="*/ 28501 w 494985"/>
                <a:gd name="connsiteY10" fmla="*/ 1035486 h 1105659"/>
                <a:gd name="connsiteX11" fmla="*/ 0 w 494985"/>
                <a:gd name="connsiteY11" fmla="*/ 1006985 h 1105659"/>
                <a:gd name="connsiteX12" fmla="*/ 0 w 494985"/>
                <a:gd name="connsiteY12" fmla="*/ 28501 h 1105659"/>
                <a:gd name="connsiteX0" fmla="*/ 0 w 494985"/>
                <a:gd name="connsiteY0" fmla="*/ 28501 h 1106046"/>
                <a:gd name="connsiteX1" fmla="*/ 28501 w 494985"/>
                <a:gd name="connsiteY1" fmla="*/ 0 h 1106046"/>
                <a:gd name="connsiteX2" fmla="*/ 466484 w 494985"/>
                <a:gd name="connsiteY2" fmla="*/ 0 h 1106046"/>
                <a:gd name="connsiteX3" fmla="*/ 494985 w 494985"/>
                <a:gd name="connsiteY3" fmla="*/ 28501 h 1106046"/>
                <a:gd name="connsiteX4" fmla="*/ 494985 w 494985"/>
                <a:gd name="connsiteY4" fmla="*/ 1006985 h 1106046"/>
                <a:gd name="connsiteX5" fmla="*/ 466484 w 494985"/>
                <a:gd name="connsiteY5" fmla="*/ 1035486 h 1106046"/>
                <a:gd name="connsiteX6" fmla="*/ 364775 w 494985"/>
                <a:gd name="connsiteY6" fmla="*/ 1036230 h 1106046"/>
                <a:gd name="connsiteX7" fmla="*/ 307624 w 494985"/>
                <a:gd name="connsiteY7" fmla="*/ 1101077 h 1106046"/>
                <a:gd name="connsiteX8" fmla="*/ 198087 w 494985"/>
                <a:gd name="connsiteY8" fmla="*/ 1100839 h 1106046"/>
                <a:gd name="connsiteX9" fmla="*/ 158041 w 494985"/>
                <a:gd name="connsiteY9" fmla="*/ 1035229 h 1106046"/>
                <a:gd name="connsiteX10" fmla="*/ 28501 w 494985"/>
                <a:gd name="connsiteY10" fmla="*/ 1035486 h 1106046"/>
                <a:gd name="connsiteX11" fmla="*/ 0 w 494985"/>
                <a:gd name="connsiteY11" fmla="*/ 1006985 h 1106046"/>
                <a:gd name="connsiteX12" fmla="*/ 0 w 494985"/>
                <a:gd name="connsiteY12" fmla="*/ 28501 h 1106046"/>
                <a:gd name="connsiteX0" fmla="*/ 0 w 494985"/>
                <a:gd name="connsiteY0" fmla="*/ 28501 h 1106046"/>
                <a:gd name="connsiteX1" fmla="*/ 28501 w 494985"/>
                <a:gd name="connsiteY1" fmla="*/ 0 h 1106046"/>
                <a:gd name="connsiteX2" fmla="*/ 466484 w 494985"/>
                <a:gd name="connsiteY2" fmla="*/ 0 h 1106046"/>
                <a:gd name="connsiteX3" fmla="*/ 494985 w 494985"/>
                <a:gd name="connsiteY3" fmla="*/ 28501 h 1106046"/>
                <a:gd name="connsiteX4" fmla="*/ 494985 w 494985"/>
                <a:gd name="connsiteY4" fmla="*/ 1006985 h 1106046"/>
                <a:gd name="connsiteX5" fmla="*/ 466484 w 494985"/>
                <a:gd name="connsiteY5" fmla="*/ 1035486 h 1106046"/>
                <a:gd name="connsiteX6" fmla="*/ 364775 w 494985"/>
                <a:gd name="connsiteY6" fmla="*/ 1036230 h 1106046"/>
                <a:gd name="connsiteX7" fmla="*/ 307624 w 494985"/>
                <a:gd name="connsiteY7" fmla="*/ 1101077 h 1106046"/>
                <a:gd name="connsiteX8" fmla="*/ 198087 w 494985"/>
                <a:gd name="connsiteY8" fmla="*/ 1100839 h 1106046"/>
                <a:gd name="connsiteX9" fmla="*/ 158041 w 494985"/>
                <a:gd name="connsiteY9" fmla="*/ 1035229 h 1106046"/>
                <a:gd name="connsiteX10" fmla="*/ 28501 w 494985"/>
                <a:gd name="connsiteY10" fmla="*/ 1035486 h 1106046"/>
                <a:gd name="connsiteX11" fmla="*/ 0 w 494985"/>
                <a:gd name="connsiteY11" fmla="*/ 1006985 h 1106046"/>
                <a:gd name="connsiteX12" fmla="*/ 0 w 494985"/>
                <a:gd name="connsiteY12" fmla="*/ 28501 h 1106046"/>
                <a:gd name="connsiteX0" fmla="*/ 0 w 494985"/>
                <a:gd name="connsiteY0" fmla="*/ 28501 h 1104264"/>
                <a:gd name="connsiteX1" fmla="*/ 28501 w 494985"/>
                <a:gd name="connsiteY1" fmla="*/ 0 h 1104264"/>
                <a:gd name="connsiteX2" fmla="*/ 466484 w 494985"/>
                <a:gd name="connsiteY2" fmla="*/ 0 h 1104264"/>
                <a:gd name="connsiteX3" fmla="*/ 494985 w 494985"/>
                <a:gd name="connsiteY3" fmla="*/ 28501 h 1104264"/>
                <a:gd name="connsiteX4" fmla="*/ 494985 w 494985"/>
                <a:gd name="connsiteY4" fmla="*/ 1006985 h 1104264"/>
                <a:gd name="connsiteX5" fmla="*/ 466484 w 494985"/>
                <a:gd name="connsiteY5" fmla="*/ 1035486 h 1104264"/>
                <a:gd name="connsiteX6" fmla="*/ 364775 w 494985"/>
                <a:gd name="connsiteY6" fmla="*/ 1036230 h 1104264"/>
                <a:gd name="connsiteX7" fmla="*/ 312387 w 494985"/>
                <a:gd name="connsiteY7" fmla="*/ 1098457 h 1104264"/>
                <a:gd name="connsiteX8" fmla="*/ 198087 w 494985"/>
                <a:gd name="connsiteY8" fmla="*/ 1100839 h 1104264"/>
                <a:gd name="connsiteX9" fmla="*/ 158041 w 494985"/>
                <a:gd name="connsiteY9" fmla="*/ 1035229 h 1104264"/>
                <a:gd name="connsiteX10" fmla="*/ 28501 w 494985"/>
                <a:gd name="connsiteY10" fmla="*/ 1035486 h 1104264"/>
                <a:gd name="connsiteX11" fmla="*/ 0 w 494985"/>
                <a:gd name="connsiteY11" fmla="*/ 1006985 h 1104264"/>
                <a:gd name="connsiteX12" fmla="*/ 0 w 494985"/>
                <a:gd name="connsiteY12" fmla="*/ 28501 h 1104264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312387 w 494985"/>
                <a:gd name="connsiteY7" fmla="*/ 1098457 h 1100839"/>
                <a:gd name="connsiteX8" fmla="*/ 198087 w 494985"/>
                <a:gd name="connsiteY8" fmla="*/ 1100839 h 1100839"/>
                <a:gd name="connsiteX9" fmla="*/ 158041 w 494985"/>
                <a:gd name="connsiteY9" fmla="*/ 1035229 h 1100839"/>
                <a:gd name="connsiteX10" fmla="*/ 28501 w 494985"/>
                <a:gd name="connsiteY10" fmla="*/ 1035486 h 1100839"/>
                <a:gd name="connsiteX11" fmla="*/ 0 w 494985"/>
                <a:gd name="connsiteY11" fmla="*/ 1006985 h 1100839"/>
                <a:gd name="connsiteX12" fmla="*/ 0 w 494985"/>
                <a:gd name="connsiteY12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198087 w 494985"/>
                <a:gd name="connsiteY7" fmla="*/ 1100839 h 1100839"/>
                <a:gd name="connsiteX8" fmla="*/ 158041 w 494985"/>
                <a:gd name="connsiteY8" fmla="*/ 1035229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289009 w 494985"/>
                <a:gd name="connsiteY7" fmla="*/ 1064051 h 1100839"/>
                <a:gd name="connsiteX8" fmla="*/ 198087 w 494985"/>
                <a:gd name="connsiteY8" fmla="*/ 1100839 h 1100839"/>
                <a:gd name="connsiteX9" fmla="*/ 158041 w 494985"/>
                <a:gd name="connsiteY9" fmla="*/ 1035229 h 1100839"/>
                <a:gd name="connsiteX10" fmla="*/ 28501 w 494985"/>
                <a:gd name="connsiteY10" fmla="*/ 1035486 h 1100839"/>
                <a:gd name="connsiteX11" fmla="*/ 0 w 494985"/>
                <a:gd name="connsiteY11" fmla="*/ 1006985 h 1100839"/>
                <a:gd name="connsiteX12" fmla="*/ 0 w 494985"/>
                <a:gd name="connsiteY12" fmla="*/ 28501 h 1100839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64775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52869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40962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13832"/>
                <a:gd name="connsiteX1" fmla="*/ 28501 w 494985"/>
                <a:gd name="connsiteY1" fmla="*/ 0 h 1113832"/>
                <a:gd name="connsiteX2" fmla="*/ 466484 w 494985"/>
                <a:gd name="connsiteY2" fmla="*/ 0 h 1113832"/>
                <a:gd name="connsiteX3" fmla="*/ 494985 w 494985"/>
                <a:gd name="connsiteY3" fmla="*/ 28501 h 1113832"/>
                <a:gd name="connsiteX4" fmla="*/ 494985 w 494985"/>
                <a:gd name="connsiteY4" fmla="*/ 1006985 h 1113832"/>
                <a:gd name="connsiteX5" fmla="*/ 466484 w 494985"/>
                <a:gd name="connsiteY5" fmla="*/ 1035486 h 1113832"/>
                <a:gd name="connsiteX6" fmla="*/ 340962 w 494985"/>
                <a:gd name="connsiteY6" fmla="*/ 1036230 h 1113832"/>
                <a:gd name="connsiteX7" fmla="*/ 293772 w 494985"/>
                <a:gd name="connsiteY7" fmla="*/ 1113832 h 1113832"/>
                <a:gd name="connsiteX8" fmla="*/ 200469 w 494985"/>
                <a:gd name="connsiteY8" fmla="*/ 1108699 h 1113832"/>
                <a:gd name="connsiteX9" fmla="*/ 158041 w 494985"/>
                <a:gd name="connsiteY9" fmla="*/ 1035229 h 1113832"/>
                <a:gd name="connsiteX10" fmla="*/ 28501 w 494985"/>
                <a:gd name="connsiteY10" fmla="*/ 1035486 h 1113832"/>
                <a:gd name="connsiteX11" fmla="*/ 0 w 494985"/>
                <a:gd name="connsiteY11" fmla="*/ 1006985 h 1113832"/>
                <a:gd name="connsiteX12" fmla="*/ 0 w 494985"/>
                <a:gd name="connsiteY12" fmla="*/ 28501 h 1113832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305679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4985" h="1108699">
                  <a:moveTo>
                    <a:pt x="0" y="28501"/>
                  </a:moveTo>
                  <a:cubicBezTo>
                    <a:pt x="0" y="12760"/>
                    <a:pt x="12760" y="0"/>
                    <a:pt x="28501" y="0"/>
                  </a:cubicBezTo>
                  <a:lnTo>
                    <a:pt x="466484" y="0"/>
                  </a:lnTo>
                  <a:cubicBezTo>
                    <a:pt x="482225" y="0"/>
                    <a:pt x="494985" y="12760"/>
                    <a:pt x="494985" y="28501"/>
                  </a:cubicBezTo>
                  <a:lnTo>
                    <a:pt x="494985" y="1006985"/>
                  </a:lnTo>
                  <a:cubicBezTo>
                    <a:pt x="494985" y="1022726"/>
                    <a:pt x="482225" y="1035486"/>
                    <a:pt x="466484" y="1035486"/>
                  </a:cubicBezTo>
                  <a:lnTo>
                    <a:pt x="340962" y="1036230"/>
                  </a:lnTo>
                  <a:lnTo>
                    <a:pt x="305679" y="1108591"/>
                  </a:lnTo>
                  <a:lnTo>
                    <a:pt x="186182" y="1108699"/>
                  </a:lnTo>
                  <a:lnTo>
                    <a:pt x="158041" y="1035229"/>
                  </a:lnTo>
                  <a:lnTo>
                    <a:pt x="28501" y="1035486"/>
                  </a:lnTo>
                  <a:cubicBezTo>
                    <a:pt x="12760" y="1035486"/>
                    <a:pt x="0" y="1022726"/>
                    <a:pt x="0" y="1006985"/>
                  </a:cubicBezTo>
                  <a:lnTo>
                    <a:pt x="0" y="28501"/>
                  </a:lnTo>
                  <a:close/>
                </a:path>
              </a:pathLst>
            </a:custGeom>
            <a:solidFill>
              <a:srgbClr val="FFFFFF"/>
            </a:solidFill>
            <a:ln w="3175" cap="flat" cmpd="sng" algn="ctr">
              <a:solidFill>
                <a:srgbClr val="8E8E8E"/>
              </a:solidFill>
              <a:prstDash val="solid"/>
            </a:ln>
            <a:effectLst/>
          </p:spPr>
          <p:txBody>
            <a:bodyPr vert="vert270" lIns="91412" tIns="91412" rIns="182824" bIns="137119" rtlCol="0" anchor="ctr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Map Reduce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1" name="Rounded Rectangle 37"/>
            <p:cNvSpPr>
              <a:spLocks/>
            </p:cNvSpPr>
            <p:nvPr/>
          </p:nvSpPr>
          <p:spPr>
            <a:xfrm>
              <a:off x="2387752" y="6383999"/>
              <a:ext cx="345217" cy="670108"/>
            </a:xfrm>
            <a:custGeom>
              <a:avLst/>
              <a:gdLst>
                <a:gd name="connsiteX0" fmla="*/ 0 w 494985"/>
                <a:gd name="connsiteY0" fmla="*/ 28501 h 1035486"/>
                <a:gd name="connsiteX1" fmla="*/ 28501 w 494985"/>
                <a:gd name="connsiteY1" fmla="*/ 0 h 1035486"/>
                <a:gd name="connsiteX2" fmla="*/ 466484 w 494985"/>
                <a:gd name="connsiteY2" fmla="*/ 0 h 1035486"/>
                <a:gd name="connsiteX3" fmla="*/ 494985 w 494985"/>
                <a:gd name="connsiteY3" fmla="*/ 28501 h 1035486"/>
                <a:gd name="connsiteX4" fmla="*/ 494985 w 494985"/>
                <a:gd name="connsiteY4" fmla="*/ 1006985 h 1035486"/>
                <a:gd name="connsiteX5" fmla="*/ 466484 w 494985"/>
                <a:gd name="connsiteY5" fmla="*/ 1035486 h 1035486"/>
                <a:gd name="connsiteX6" fmla="*/ 28501 w 494985"/>
                <a:gd name="connsiteY6" fmla="*/ 1035486 h 1035486"/>
                <a:gd name="connsiteX7" fmla="*/ 0 w 494985"/>
                <a:gd name="connsiteY7" fmla="*/ 1006985 h 1035486"/>
                <a:gd name="connsiteX8" fmla="*/ 0 w 494985"/>
                <a:gd name="connsiteY8" fmla="*/ 28501 h 1035486"/>
                <a:gd name="connsiteX0" fmla="*/ 0 w 494985"/>
                <a:gd name="connsiteY0" fmla="*/ 28501 h 1100841"/>
                <a:gd name="connsiteX1" fmla="*/ 28501 w 494985"/>
                <a:gd name="connsiteY1" fmla="*/ 0 h 1100841"/>
                <a:gd name="connsiteX2" fmla="*/ 466484 w 494985"/>
                <a:gd name="connsiteY2" fmla="*/ 0 h 1100841"/>
                <a:gd name="connsiteX3" fmla="*/ 494985 w 494985"/>
                <a:gd name="connsiteY3" fmla="*/ 28501 h 1100841"/>
                <a:gd name="connsiteX4" fmla="*/ 494985 w 494985"/>
                <a:gd name="connsiteY4" fmla="*/ 1006985 h 1100841"/>
                <a:gd name="connsiteX5" fmla="*/ 466484 w 494985"/>
                <a:gd name="connsiteY5" fmla="*/ 1035486 h 1100841"/>
                <a:gd name="connsiteX6" fmla="*/ 202850 w 494985"/>
                <a:gd name="connsiteY6" fmla="*/ 1100839 h 1100841"/>
                <a:gd name="connsiteX7" fmla="*/ 28501 w 494985"/>
                <a:gd name="connsiteY7" fmla="*/ 1035486 h 1100841"/>
                <a:gd name="connsiteX8" fmla="*/ 0 w 494985"/>
                <a:gd name="connsiteY8" fmla="*/ 1006985 h 1100841"/>
                <a:gd name="connsiteX9" fmla="*/ 0 w 494985"/>
                <a:gd name="connsiteY9" fmla="*/ 28501 h 1100841"/>
                <a:gd name="connsiteX0" fmla="*/ 0 w 494985"/>
                <a:gd name="connsiteY0" fmla="*/ 28501 h 1122703"/>
                <a:gd name="connsiteX1" fmla="*/ 28501 w 494985"/>
                <a:gd name="connsiteY1" fmla="*/ 0 h 1122703"/>
                <a:gd name="connsiteX2" fmla="*/ 466484 w 494985"/>
                <a:gd name="connsiteY2" fmla="*/ 0 h 1122703"/>
                <a:gd name="connsiteX3" fmla="*/ 494985 w 494985"/>
                <a:gd name="connsiteY3" fmla="*/ 28501 h 1122703"/>
                <a:gd name="connsiteX4" fmla="*/ 494985 w 494985"/>
                <a:gd name="connsiteY4" fmla="*/ 1006985 h 1122703"/>
                <a:gd name="connsiteX5" fmla="*/ 466484 w 494985"/>
                <a:gd name="connsiteY5" fmla="*/ 1035486 h 1122703"/>
                <a:gd name="connsiteX6" fmla="*/ 326675 w 494985"/>
                <a:gd name="connsiteY6" fmla="*/ 1119889 h 1122703"/>
                <a:gd name="connsiteX7" fmla="*/ 202850 w 494985"/>
                <a:gd name="connsiteY7" fmla="*/ 1100839 h 1122703"/>
                <a:gd name="connsiteX8" fmla="*/ 28501 w 494985"/>
                <a:gd name="connsiteY8" fmla="*/ 1035486 h 1122703"/>
                <a:gd name="connsiteX9" fmla="*/ 0 w 494985"/>
                <a:gd name="connsiteY9" fmla="*/ 1006985 h 1122703"/>
                <a:gd name="connsiteX10" fmla="*/ 0 w 494985"/>
                <a:gd name="connsiteY10" fmla="*/ 28501 h 1122703"/>
                <a:gd name="connsiteX0" fmla="*/ 0 w 494985"/>
                <a:gd name="connsiteY0" fmla="*/ 28501 h 1120138"/>
                <a:gd name="connsiteX1" fmla="*/ 28501 w 494985"/>
                <a:gd name="connsiteY1" fmla="*/ 0 h 1120138"/>
                <a:gd name="connsiteX2" fmla="*/ 466484 w 494985"/>
                <a:gd name="connsiteY2" fmla="*/ 0 h 1120138"/>
                <a:gd name="connsiteX3" fmla="*/ 494985 w 494985"/>
                <a:gd name="connsiteY3" fmla="*/ 28501 h 1120138"/>
                <a:gd name="connsiteX4" fmla="*/ 494985 w 494985"/>
                <a:gd name="connsiteY4" fmla="*/ 1006985 h 1120138"/>
                <a:gd name="connsiteX5" fmla="*/ 466484 w 494985"/>
                <a:gd name="connsiteY5" fmla="*/ 1035486 h 1120138"/>
                <a:gd name="connsiteX6" fmla="*/ 364775 w 494985"/>
                <a:gd name="connsiteY6" fmla="*/ 1062739 h 1120138"/>
                <a:gd name="connsiteX7" fmla="*/ 326675 w 494985"/>
                <a:gd name="connsiteY7" fmla="*/ 1119889 h 1120138"/>
                <a:gd name="connsiteX8" fmla="*/ 202850 w 494985"/>
                <a:gd name="connsiteY8" fmla="*/ 1100839 h 1120138"/>
                <a:gd name="connsiteX9" fmla="*/ 28501 w 494985"/>
                <a:gd name="connsiteY9" fmla="*/ 1035486 h 1120138"/>
                <a:gd name="connsiteX10" fmla="*/ 0 w 494985"/>
                <a:gd name="connsiteY10" fmla="*/ 1006985 h 1120138"/>
                <a:gd name="connsiteX11" fmla="*/ 0 w 494985"/>
                <a:gd name="connsiteY11" fmla="*/ 28501 h 1120138"/>
                <a:gd name="connsiteX0" fmla="*/ 0 w 494985"/>
                <a:gd name="connsiteY0" fmla="*/ 28501 h 1126828"/>
                <a:gd name="connsiteX1" fmla="*/ 28501 w 494985"/>
                <a:gd name="connsiteY1" fmla="*/ 0 h 1126828"/>
                <a:gd name="connsiteX2" fmla="*/ 466484 w 494985"/>
                <a:gd name="connsiteY2" fmla="*/ 0 h 1126828"/>
                <a:gd name="connsiteX3" fmla="*/ 494985 w 494985"/>
                <a:gd name="connsiteY3" fmla="*/ 28501 h 1126828"/>
                <a:gd name="connsiteX4" fmla="*/ 494985 w 494985"/>
                <a:gd name="connsiteY4" fmla="*/ 1006985 h 1126828"/>
                <a:gd name="connsiteX5" fmla="*/ 466484 w 494985"/>
                <a:gd name="connsiteY5" fmla="*/ 1035486 h 1126828"/>
                <a:gd name="connsiteX6" fmla="*/ 364775 w 494985"/>
                <a:gd name="connsiteY6" fmla="*/ 1062739 h 1126828"/>
                <a:gd name="connsiteX7" fmla="*/ 326675 w 494985"/>
                <a:gd name="connsiteY7" fmla="*/ 1119889 h 1126828"/>
                <a:gd name="connsiteX8" fmla="*/ 212375 w 494985"/>
                <a:gd name="connsiteY8" fmla="*/ 1124651 h 1126828"/>
                <a:gd name="connsiteX9" fmla="*/ 28501 w 494985"/>
                <a:gd name="connsiteY9" fmla="*/ 1035486 h 1126828"/>
                <a:gd name="connsiteX10" fmla="*/ 0 w 494985"/>
                <a:gd name="connsiteY10" fmla="*/ 1006985 h 1126828"/>
                <a:gd name="connsiteX11" fmla="*/ 0 w 494985"/>
                <a:gd name="connsiteY11" fmla="*/ 28501 h 1126828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45700 w 494985"/>
                <a:gd name="connsiteY9" fmla="*/ 1038927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45700 w 494985"/>
                <a:gd name="connsiteY9" fmla="*/ 1038927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50463 w 494985"/>
                <a:gd name="connsiteY9" fmla="*/ 1053215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50463 w 494985"/>
                <a:gd name="connsiteY9" fmla="*/ 1053215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19930"/>
                <a:gd name="connsiteX1" fmla="*/ 28501 w 494985"/>
                <a:gd name="connsiteY1" fmla="*/ 0 h 1119930"/>
                <a:gd name="connsiteX2" fmla="*/ 466484 w 494985"/>
                <a:gd name="connsiteY2" fmla="*/ 0 h 1119930"/>
                <a:gd name="connsiteX3" fmla="*/ 494985 w 494985"/>
                <a:gd name="connsiteY3" fmla="*/ 28501 h 1119930"/>
                <a:gd name="connsiteX4" fmla="*/ 494985 w 494985"/>
                <a:gd name="connsiteY4" fmla="*/ 1006985 h 1119930"/>
                <a:gd name="connsiteX5" fmla="*/ 466484 w 494985"/>
                <a:gd name="connsiteY5" fmla="*/ 1035486 h 1119930"/>
                <a:gd name="connsiteX6" fmla="*/ 364775 w 494985"/>
                <a:gd name="connsiteY6" fmla="*/ 1062739 h 1119930"/>
                <a:gd name="connsiteX7" fmla="*/ 326675 w 494985"/>
                <a:gd name="connsiteY7" fmla="*/ 1119889 h 1119930"/>
                <a:gd name="connsiteX8" fmla="*/ 150463 w 494985"/>
                <a:gd name="connsiteY8" fmla="*/ 1053215 h 1119930"/>
                <a:gd name="connsiteX9" fmla="*/ 28501 w 494985"/>
                <a:gd name="connsiteY9" fmla="*/ 1035486 h 1119930"/>
                <a:gd name="connsiteX10" fmla="*/ 0 w 494985"/>
                <a:gd name="connsiteY10" fmla="*/ 1006985 h 1119930"/>
                <a:gd name="connsiteX11" fmla="*/ 0 w 494985"/>
                <a:gd name="connsiteY11" fmla="*/ 28501 h 1119930"/>
                <a:gd name="connsiteX0" fmla="*/ 0 w 494985"/>
                <a:gd name="connsiteY0" fmla="*/ 28501 h 1120193"/>
                <a:gd name="connsiteX1" fmla="*/ 28501 w 494985"/>
                <a:gd name="connsiteY1" fmla="*/ 0 h 1120193"/>
                <a:gd name="connsiteX2" fmla="*/ 466484 w 494985"/>
                <a:gd name="connsiteY2" fmla="*/ 0 h 1120193"/>
                <a:gd name="connsiteX3" fmla="*/ 494985 w 494985"/>
                <a:gd name="connsiteY3" fmla="*/ 28501 h 1120193"/>
                <a:gd name="connsiteX4" fmla="*/ 494985 w 494985"/>
                <a:gd name="connsiteY4" fmla="*/ 1006985 h 1120193"/>
                <a:gd name="connsiteX5" fmla="*/ 466484 w 494985"/>
                <a:gd name="connsiteY5" fmla="*/ 1035486 h 1120193"/>
                <a:gd name="connsiteX6" fmla="*/ 364775 w 494985"/>
                <a:gd name="connsiteY6" fmla="*/ 1062739 h 1120193"/>
                <a:gd name="connsiteX7" fmla="*/ 326675 w 494985"/>
                <a:gd name="connsiteY7" fmla="*/ 1119889 h 1120193"/>
                <a:gd name="connsiteX8" fmla="*/ 28501 w 494985"/>
                <a:gd name="connsiteY8" fmla="*/ 1035486 h 1120193"/>
                <a:gd name="connsiteX9" fmla="*/ 0 w 494985"/>
                <a:gd name="connsiteY9" fmla="*/ 1006985 h 1120193"/>
                <a:gd name="connsiteX10" fmla="*/ 0 w 494985"/>
                <a:gd name="connsiteY10" fmla="*/ 28501 h 1120193"/>
                <a:gd name="connsiteX0" fmla="*/ 0 w 494985"/>
                <a:gd name="connsiteY0" fmla="*/ 28501 h 1062739"/>
                <a:gd name="connsiteX1" fmla="*/ 28501 w 494985"/>
                <a:gd name="connsiteY1" fmla="*/ 0 h 1062739"/>
                <a:gd name="connsiteX2" fmla="*/ 466484 w 494985"/>
                <a:gd name="connsiteY2" fmla="*/ 0 h 1062739"/>
                <a:gd name="connsiteX3" fmla="*/ 494985 w 494985"/>
                <a:gd name="connsiteY3" fmla="*/ 28501 h 1062739"/>
                <a:gd name="connsiteX4" fmla="*/ 494985 w 494985"/>
                <a:gd name="connsiteY4" fmla="*/ 1006985 h 1062739"/>
                <a:gd name="connsiteX5" fmla="*/ 466484 w 494985"/>
                <a:gd name="connsiteY5" fmla="*/ 1035486 h 1062739"/>
                <a:gd name="connsiteX6" fmla="*/ 364775 w 494985"/>
                <a:gd name="connsiteY6" fmla="*/ 1062739 h 1062739"/>
                <a:gd name="connsiteX7" fmla="*/ 28501 w 494985"/>
                <a:gd name="connsiteY7" fmla="*/ 1035486 h 1062739"/>
                <a:gd name="connsiteX8" fmla="*/ 0 w 494985"/>
                <a:gd name="connsiteY8" fmla="*/ 1006985 h 1062739"/>
                <a:gd name="connsiteX9" fmla="*/ 0 w 494985"/>
                <a:gd name="connsiteY9" fmla="*/ 28501 h 1062739"/>
                <a:gd name="connsiteX0" fmla="*/ 0 w 494985"/>
                <a:gd name="connsiteY0" fmla="*/ 28501 h 1035486"/>
                <a:gd name="connsiteX1" fmla="*/ 28501 w 494985"/>
                <a:gd name="connsiteY1" fmla="*/ 0 h 1035486"/>
                <a:gd name="connsiteX2" fmla="*/ 466484 w 494985"/>
                <a:gd name="connsiteY2" fmla="*/ 0 h 1035486"/>
                <a:gd name="connsiteX3" fmla="*/ 494985 w 494985"/>
                <a:gd name="connsiteY3" fmla="*/ 28501 h 1035486"/>
                <a:gd name="connsiteX4" fmla="*/ 494985 w 494985"/>
                <a:gd name="connsiteY4" fmla="*/ 1006985 h 1035486"/>
                <a:gd name="connsiteX5" fmla="*/ 466484 w 494985"/>
                <a:gd name="connsiteY5" fmla="*/ 1035486 h 1035486"/>
                <a:gd name="connsiteX6" fmla="*/ 28501 w 494985"/>
                <a:gd name="connsiteY6" fmla="*/ 1035486 h 1035486"/>
                <a:gd name="connsiteX7" fmla="*/ 0 w 494985"/>
                <a:gd name="connsiteY7" fmla="*/ 1006985 h 1035486"/>
                <a:gd name="connsiteX8" fmla="*/ 0 w 494985"/>
                <a:gd name="connsiteY8" fmla="*/ 28501 h 1035486"/>
                <a:gd name="connsiteX0" fmla="*/ 0 w 494985"/>
                <a:gd name="connsiteY0" fmla="*/ 28501 h 1038340"/>
                <a:gd name="connsiteX1" fmla="*/ 28501 w 494985"/>
                <a:gd name="connsiteY1" fmla="*/ 0 h 1038340"/>
                <a:gd name="connsiteX2" fmla="*/ 466484 w 494985"/>
                <a:gd name="connsiteY2" fmla="*/ 0 h 1038340"/>
                <a:gd name="connsiteX3" fmla="*/ 494985 w 494985"/>
                <a:gd name="connsiteY3" fmla="*/ 28501 h 1038340"/>
                <a:gd name="connsiteX4" fmla="*/ 494985 w 494985"/>
                <a:gd name="connsiteY4" fmla="*/ 1006985 h 1038340"/>
                <a:gd name="connsiteX5" fmla="*/ 466484 w 494985"/>
                <a:gd name="connsiteY5" fmla="*/ 1035486 h 1038340"/>
                <a:gd name="connsiteX6" fmla="*/ 153637 w 494985"/>
                <a:gd name="connsiteY6" fmla="*/ 1037339 h 1038340"/>
                <a:gd name="connsiteX7" fmla="*/ 28501 w 494985"/>
                <a:gd name="connsiteY7" fmla="*/ 1035486 h 1038340"/>
                <a:gd name="connsiteX8" fmla="*/ 0 w 494985"/>
                <a:gd name="connsiteY8" fmla="*/ 1006985 h 1038340"/>
                <a:gd name="connsiteX9" fmla="*/ 0 w 494985"/>
                <a:gd name="connsiteY9" fmla="*/ 28501 h 1038340"/>
                <a:gd name="connsiteX0" fmla="*/ 0 w 494985"/>
                <a:gd name="connsiteY0" fmla="*/ 28501 h 1038241"/>
                <a:gd name="connsiteX1" fmla="*/ 28501 w 494985"/>
                <a:gd name="connsiteY1" fmla="*/ 0 h 1038241"/>
                <a:gd name="connsiteX2" fmla="*/ 466484 w 494985"/>
                <a:gd name="connsiteY2" fmla="*/ 0 h 1038241"/>
                <a:gd name="connsiteX3" fmla="*/ 494985 w 494985"/>
                <a:gd name="connsiteY3" fmla="*/ 28501 h 1038241"/>
                <a:gd name="connsiteX4" fmla="*/ 494985 w 494985"/>
                <a:gd name="connsiteY4" fmla="*/ 1006985 h 1038241"/>
                <a:gd name="connsiteX5" fmla="*/ 466484 w 494985"/>
                <a:gd name="connsiteY5" fmla="*/ 1035486 h 1038241"/>
                <a:gd name="connsiteX6" fmla="*/ 274287 w 494985"/>
                <a:gd name="connsiteY6" fmla="*/ 1037339 h 1038241"/>
                <a:gd name="connsiteX7" fmla="*/ 153637 w 494985"/>
                <a:gd name="connsiteY7" fmla="*/ 1037339 h 1038241"/>
                <a:gd name="connsiteX8" fmla="*/ 28501 w 494985"/>
                <a:gd name="connsiteY8" fmla="*/ 1035486 h 1038241"/>
                <a:gd name="connsiteX9" fmla="*/ 0 w 494985"/>
                <a:gd name="connsiteY9" fmla="*/ 1006985 h 1038241"/>
                <a:gd name="connsiteX10" fmla="*/ 0 w 494985"/>
                <a:gd name="connsiteY10" fmla="*/ 28501 h 1038241"/>
                <a:gd name="connsiteX0" fmla="*/ 0 w 494985"/>
                <a:gd name="connsiteY0" fmla="*/ 28501 h 1038241"/>
                <a:gd name="connsiteX1" fmla="*/ 28501 w 494985"/>
                <a:gd name="connsiteY1" fmla="*/ 0 h 1038241"/>
                <a:gd name="connsiteX2" fmla="*/ 466484 w 494985"/>
                <a:gd name="connsiteY2" fmla="*/ 0 h 1038241"/>
                <a:gd name="connsiteX3" fmla="*/ 494985 w 494985"/>
                <a:gd name="connsiteY3" fmla="*/ 28501 h 1038241"/>
                <a:gd name="connsiteX4" fmla="*/ 494985 w 494985"/>
                <a:gd name="connsiteY4" fmla="*/ 1006985 h 1038241"/>
                <a:gd name="connsiteX5" fmla="*/ 466484 w 494985"/>
                <a:gd name="connsiteY5" fmla="*/ 1035486 h 1038241"/>
                <a:gd name="connsiteX6" fmla="*/ 369537 w 494985"/>
                <a:gd name="connsiteY6" fmla="*/ 1030990 h 1038241"/>
                <a:gd name="connsiteX7" fmla="*/ 274287 w 494985"/>
                <a:gd name="connsiteY7" fmla="*/ 1037339 h 1038241"/>
                <a:gd name="connsiteX8" fmla="*/ 153637 w 494985"/>
                <a:gd name="connsiteY8" fmla="*/ 1037339 h 1038241"/>
                <a:gd name="connsiteX9" fmla="*/ 28501 w 494985"/>
                <a:gd name="connsiteY9" fmla="*/ 1035486 h 1038241"/>
                <a:gd name="connsiteX10" fmla="*/ 0 w 494985"/>
                <a:gd name="connsiteY10" fmla="*/ 1006985 h 1038241"/>
                <a:gd name="connsiteX11" fmla="*/ 0 w 494985"/>
                <a:gd name="connsiteY11" fmla="*/ 28501 h 1038241"/>
                <a:gd name="connsiteX0" fmla="*/ 0 w 494985"/>
                <a:gd name="connsiteY0" fmla="*/ 28501 h 1107189"/>
                <a:gd name="connsiteX1" fmla="*/ 28501 w 494985"/>
                <a:gd name="connsiteY1" fmla="*/ 0 h 1107189"/>
                <a:gd name="connsiteX2" fmla="*/ 466484 w 494985"/>
                <a:gd name="connsiteY2" fmla="*/ 0 h 1107189"/>
                <a:gd name="connsiteX3" fmla="*/ 494985 w 494985"/>
                <a:gd name="connsiteY3" fmla="*/ 28501 h 1107189"/>
                <a:gd name="connsiteX4" fmla="*/ 494985 w 494985"/>
                <a:gd name="connsiteY4" fmla="*/ 1006985 h 1107189"/>
                <a:gd name="connsiteX5" fmla="*/ 466484 w 494985"/>
                <a:gd name="connsiteY5" fmla="*/ 1035486 h 1107189"/>
                <a:gd name="connsiteX6" fmla="*/ 369537 w 494985"/>
                <a:gd name="connsiteY6" fmla="*/ 1030990 h 1107189"/>
                <a:gd name="connsiteX7" fmla="*/ 274287 w 494985"/>
                <a:gd name="connsiteY7" fmla="*/ 1037339 h 1107189"/>
                <a:gd name="connsiteX8" fmla="*/ 159987 w 494985"/>
                <a:gd name="connsiteY8" fmla="*/ 1107189 h 1107189"/>
                <a:gd name="connsiteX9" fmla="*/ 28501 w 494985"/>
                <a:gd name="connsiteY9" fmla="*/ 1035486 h 1107189"/>
                <a:gd name="connsiteX10" fmla="*/ 0 w 494985"/>
                <a:gd name="connsiteY10" fmla="*/ 1006985 h 1107189"/>
                <a:gd name="connsiteX11" fmla="*/ 0 w 494985"/>
                <a:gd name="connsiteY11" fmla="*/ 28501 h 1107189"/>
                <a:gd name="connsiteX0" fmla="*/ 0 w 494985"/>
                <a:gd name="connsiteY0" fmla="*/ 28501 h 1107189"/>
                <a:gd name="connsiteX1" fmla="*/ 28501 w 494985"/>
                <a:gd name="connsiteY1" fmla="*/ 0 h 1107189"/>
                <a:gd name="connsiteX2" fmla="*/ 466484 w 494985"/>
                <a:gd name="connsiteY2" fmla="*/ 0 h 1107189"/>
                <a:gd name="connsiteX3" fmla="*/ 494985 w 494985"/>
                <a:gd name="connsiteY3" fmla="*/ 28501 h 1107189"/>
                <a:gd name="connsiteX4" fmla="*/ 494985 w 494985"/>
                <a:gd name="connsiteY4" fmla="*/ 1006985 h 1107189"/>
                <a:gd name="connsiteX5" fmla="*/ 466484 w 494985"/>
                <a:gd name="connsiteY5" fmla="*/ 1035486 h 1107189"/>
                <a:gd name="connsiteX6" fmla="*/ 369537 w 494985"/>
                <a:gd name="connsiteY6" fmla="*/ 1030990 h 1107189"/>
                <a:gd name="connsiteX7" fmla="*/ 274287 w 494985"/>
                <a:gd name="connsiteY7" fmla="*/ 1100839 h 1107189"/>
                <a:gd name="connsiteX8" fmla="*/ 159987 w 494985"/>
                <a:gd name="connsiteY8" fmla="*/ 1107189 h 1107189"/>
                <a:gd name="connsiteX9" fmla="*/ 28501 w 494985"/>
                <a:gd name="connsiteY9" fmla="*/ 1035486 h 1107189"/>
                <a:gd name="connsiteX10" fmla="*/ 0 w 494985"/>
                <a:gd name="connsiteY10" fmla="*/ 1006985 h 1107189"/>
                <a:gd name="connsiteX11" fmla="*/ 0 w 494985"/>
                <a:gd name="connsiteY11" fmla="*/ 28501 h 110718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57605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50461 w 494985"/>
                <a:gd name="connsiteY8" fmla="*/ 1040514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1980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1980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57"/>
                <a:gd name="connsiteX1" fmla="*/ 28501 w 494985"/>
                <a:gd name="connsiteY1" fmla="*/ 0 h 1100857"/>
                <a:gd name="connsiteX2" fmla="*/ 466484 w 494985"/>
                <a:gd name="connsiteY2" fmla="*/ 0 h 1100857"/>
                <a:gd name="connsiteX3" fmla="*/ 494985 w 494985"/>
                <a:gd name="connsiteY3" fmla="*/ 28501 h 1100857"/>
                <a:gd name="connsiteX4" fmla="*/ 494985 w 494985"/>
                <a:gd name="connsiteY4" fmla="*/ 1006985 h 1100857"/>
                <a:gd name="connsiteX5" fmla="*/ 466484 w 494985"/>
                <a:gd name="connsiteY5" fmla="*/ 1035486 h 1100857"/>
                <a:gd name="connsiteX6" fmla="*/ 369537 w 494985"/>
                <a:gd name="connsiteY6" fmla="*/ 1030990 h 1100857"/>
                <a:gd name="connsiteX7" fmla="*/ 198087 w 494985"/>
                <a:gd name="connsiteY7" fmla="*/ 1100839 h 1100857"/>
                <a:gd name="connsiteX8" fmla="*/ 148080 w 494985"/>
                <a:gd name="connsiteY8" fmla="*/ 1033370 h 1100857"/>
                <a:gd name="connsiteX9" fmla="*/ 28501 w 494985"/>
                <a:gd name="connsiteY9" fmla="*/ 1035486 h 1100857"/>
                <a:gd name="connsiteX10" fmla="*/ 0 w 494985"/>
                <a:gd name="connsiteY10" fmla="*/ 1006985 h 1100857"/>
                <a:gd name="connsiteX11" fmla="*/ 0 w 494985"/>
                <a:gd name="connsiteY11" fmla="*/ 28501 h 1100857"/>
                <a:gd name="connsiteX0" fmla="*/ 0 w 494985"/>
                <a:gd name="connsiteY0" fmla="*/ 28501 h 1101187"/>
                <a:gd name="connsiteX1" fmla="*/ 28501 w 494985"/>
                <a:gd name="connsiteY1" fmla="*/ 0 h 1101187"/>
                <a:gd name="connsiteX2" fmla="*/ 466484 w 494985"/>
                <a:gd name="connsiteY2" fmla="*/ 0 h 1101187"/>
                <a:gd name="connsiteX3" fmla="*/ 494985 w 494985"/>
                <a:gd name="connsiteY3" fmla="*/ 28501 h 1101187"/>
                <a:gd name="connsiteX4" fmla="*/ 494985 w 494985"/>
                <a:gd name="connsiteY4" fmla="*/ 1006985 h 1101187"/>
                <a:gd name="connsiteX5" fmla="*/ 466484 w 494985"/>
                <a:gd name="connsiteY5" fmla="*/ 1035486 h 1101187"/>
                <a:gd name="connsiteX6" fmla="*/ 369537 w 494985"/>
                <a:gd name="connsiteY6" fmla="*/ 1030990 h 1101187"/>
                <a:gd name="connsiteX7" fmla="*/ 198087 w 494985"/>
                <a:gd name="connsiteY7" fmla="*/ 1100839 h 1101187"/>
                <a:gd name="connsiteX8" fmla="*/ 148080 w 494985"/>
                <a:gd name="connsiteY8" fmla="*/ 1033370 h 1101187"/>
                <a:gd name="connsiteX9" fmla="*/ 28501 w 494985"/>
                <a:gd name="connsiteY9" fmla="*/ 1035486 h 1101187"/>
                <a:gd name="connsiteX10" fmla="*/ 0 w 494985"/>
                <a:gd name="connsiteY10" fmla="*/ 1006985 h 1101187"/>
                <a:gd name="connsiteX11" fmla="*/ 0 w 494985"/>
                <a:gd name="connsiteY11" fmla="*/ 28501 h 1101187"/>
                <a:gd name="connsiteX0" fmla="*/ 0 w 494985"/>
                <a:gd name="connsiteY0" fmla="*/ 28501 h 1101096"/>
                <a:gd name="connsiteX1" fmla="*/ 28501 w 494985"/>
                <a:gd name="connsiteY1" fmla="*/ 0 h 1101096"/>
                <a:gd name="connsiteX2" fmla="*/ 466484 w 494985"/>
                <a:gd name="connsiteY2" fmla="*/ 0 h 1101096"/>
                <a:gd name="connsiteX3" fmla="*/ 494985 w 494985"/>
                <a:gd name="connsiteY3" fmla="*/ 28501 h 1101096"/>
                <a:gd name="connsiteX4" fmla="*/ 494985 w 494985"/>
                <a:gd name="connsiteY4" fmla="*/ 1006985 h 1101096"/>
                <a:gd name="connsiteX5" fmla="*/ 466484 w 494985"/>
                <a:gd name="connsiteY5" fmla="*/ 1035486 h 1101096"/>
                <a:gd name="connsiteX6" fmla="*/ 369537 w 494985"/>
                <a:gd name="connsiteY6" fmla="*/ 1030990 h 1101096"/>
                <a:gd name="connsiteX7" fmla="*/ 290956 w 494985"/>
                <a:gd name="connsiteY7" fmla="*/ 1055596 h 1101096"/>
                <a:gd name="connsiteX8" fmla="*/ 198087 w 494985"/>
                <a:gd name="connsiteY8" fmla="*/ 1100839 h 1101096"/>
                <a:gd name="connsiteX9" fmla="*/ 148080 w 494985"/>
                <a:gd name="connsiteY9" fmla="*/ 1033370 h 1101096"/>
                <a:gd name="connsiteX10" fmla="*/ 28501 w 494985"/>
                <a:gd name="connsiteY10" fmla="*/ 1035486 h 1101096"/>
                <a:gd name="connsiteX11" fmla="*/ 0 w 494985"/>
                <a:gd name="connsiteY11" fmla="*/ 1006985 h 1101096"/>
                <a:gd name="connsiteX12" fmla="*/ 0 w 494985"/>
                <a:gd name="connsiteY12" fmla="*/ 28501 h 1101096"/>
                <a:gd name="connsiteX0" fmla="*/ 0 w 494985"/>
                <a:gd name="connsiteY0" fmla="*/ 28501 h 1105462"/>
                <a:gd name="connsiteX1" fmla="*/ 28501 w 494985"/>
                <a:gd name="connsiteY1" fmla="*/ 0 h 1105462"/>
                <a:gd name="connsiteX2" fmla="*/ 466484 w 494985"/>
                <a:gd name="connsiteY2" fmla="*/ 0 h 1105462"/>
                <a:gd name="connsiteX3" fmla="*/ 494985 w 494985"/>
                <a:gd name="connsiteY3" fmla="*/ 28501 h 1105462"/>
                <a:gd name="connsiteX4" fmla="*/ 494985 w 494985"/>
                <a:gd name="connsiteY4" fmla="*/ 1006985 h 1105462"/>
                <a:gd name="connsiteX5" fmla="*/ 466484 w 494985"/>
                <a:gd name="connsiteY5" fmla="*/ 1035486 h 1105462"/>
                <a:gd name="connsiteX6" fmla="*/ 369537 w 494985"/>
                <a:gd name="connsiteY6" fmla="*/ 1030990 h 1105462"/>
                <a:gd name="connsiteX7" fmla="*/ 305243 w 494985"/>
                <a:gd name="connsiteY7" fmla="*/ 1098458 h 1105462"/>
                <a:gd name="connsiteX8" fmla="*/ 198087 w 494985"/>
                <a:gd name="connsiteY8" fmla="*/ 1100839 h 1105462"/>
                <a:gd name="connsiteX9" fmla="*/ 148080 w 494985"/>
                <a:gd name="connsiteY9" fmla="*/ 1033370 h 1105462"/>
                <a:gd name="connsiteX10" fmla="*/ 28501 w 494985"/>
                <a:gd name="connsiteY10" fmla="*/ 1035486 h 1105462"/>
                <a:gd name="connsiteX11" fmla="*/ 0 w 494985"/>
                <a:gd name="connsiteY11" fmla="*/ 1006985 h 1105462"/>
                <a:gd name="connsiteX12" fmla="*/ 0 w 494985"/>
                <a:gd name="connsiteY12" fmla="*/ 28501 h 1105462"/>
                <a:gd name="connsiteX0" fmla="*/ 0 w 494985"/>
                <a:gd name="connsiteY0" fmla="*/ 28501 h 1105462"/>
                <a:gd name="connsiteX1" fmla="*/ 28501 w 494985"/>
                <a:gd name="connsiteY1" fmla="*/ 0 h 1105462"/>
                <a:gd name="connsiteX2" fmla="*/ 466484 w 494985"/>
                <a:gd name="connsiteY2" fmla="*/ 0 h 1105462"/>
                <a:gd name="connsiteX3" fmla="*/ 494985 w 494985"/>
                <a:gd name="connsiteY3" fmla="*/ 28501 h 1105462"/>
                <a:gd name="connsiteX4" fmla="*/ 494985 w 494985"/>
                <a:gd name="connsiteY4" fmla="*/ 1006985 h 1105462"/>
                <a:gd name="connsiteX5" fmla="*/ 466484 w 494985"/>
                <a:gd name="connsiteY5" fmla="*/ 1035486 h 1105462"/>
                <a:gd name="connsiteX6" fmla="*/ 369537 w 494985"/>
                <a:gd name="connsiteY6" fmla="*/ 1030990 h 1105462"/>
                <a:gd name="connsiteX7" fmla="*/ 305243 w 494985"/>
                <a:gd name="connsiteY7" fmla="*/ 1098458 h 1105462"/>
                <a:gd name="connsiteX8" fmla="*/ 198087 w 494985"/>
                <a:gd name="connsiteY8" fmla="*/ 1100839 h 1105462"/>
                <a:gd name="connsiteX9" fmla="*/ 148080 w 494985"/>
                <a:gd name="connsiteY9" fmla="*/ 1033370 h 1105462"/>
                <a:gd name="connsiteX10" fmla="*/ 28501 w 494985"/>
                <a:gd name="connsiteY10" fmla="*/ 1035486 h 1105462"/>
                <a:gd name="connsiteX11" fmla="*/ 0 w 494985"/>
                <a:gd name="connsiteY11" fmla="*/ 1006985 h 1105462"/>
                <a:gd name="connsiteX12" fmla="*/ 0 w 494985"/>
                <a:gd name="connsiteY12" fmla="*/ 28501 h 110546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48080 w 494985"/>
                <a:gd name="connsiteY9" fmla="*/ 1033370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48080 w 494985"/>
                <a:gd name="connsiteY9" fmla="*/ 1033370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6321"/>
                <a:gd name="connsiteX1" fmla="*/ 28501 w 494985"/>
                <a:gd name="connsiteY1" fmla="*/ 0 h 1106321"/>
                <a:gd name="connsiteX2" fmla="*/ 466484 w 494985"/>
                <a:gd name="connsiteY2" fmla="*/ 0 h 1106321"/>
                <a:gd name="connsiteX3" fmla="*/ 494985 w 494985"/>
                <a:gd name="connsiteY3" fmla="*/ 28501 h 1106321"/>
                <a:gd name="connsiteX4" fmla="*/ 494985 w 494985"/>
                <a:gd name="connsiteY4" fmla="*/ 1006985 h 1106321"/>
                <a:gd name="connsiteX5" fmla="*/ 466484 w 494985"/>
                <a:gd name="connsiteY5" fmla="*/ 1035486 h 1106321"/>
                <a:gd name="connsiteX6" fmla="*/ 371918 w 494985"/>
                <a:gd name="connsiteY6" fmla="*/ 1041471 h 1106321"/>
                <a:gd name="connsiteX7" fmla="*/ 305243 w 494985"/>
                <a:gd name="connsiteY7" fmla="*/ 1106317 h 1106321"/>
                <a:gd name="connsiteX8" fmla="*/ 198087 w 494985"/>
                <a:gd name="connsiteY8" fmla="*/ 1100839 h 1106321"/>
                <a:gd name="connsiteX9" fmla="*/ 150462 w 494985"/>
                <a:gd name="connsiteY9" fmla="*/ 1038611 h 1106321"/>
                <a:gd name="connsiteX10" fmla="*/ 28501 w 494985"/>
                <a:gd name="connsiteY10" fmla="*/ 1035486 h 1106321"/>
                <a:gd name="connsiteX11" fmla="*/ 0 w 494985"/>
                <a:gd name="connsiteY11" fmla="*/ 1006985 h 1106321"/>
                <a:gd name="connsiteX12" fmla="*/ 0 w 494985"/>
                <a:gd name="connsiteY12" fmla="*/ 28501 h 1106321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0462 w 494985"/>
                <a:gd name="connsiteY9" fmla="*/ 103861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79037 w 494985"/>
                <a:gd name="connsiteY9" fmla="*/ 10359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153278 w 494985"/>
                <a:gd name="connsiteY10" fmla="*/ 1037850 h 1102488"/>
                <a:gd name="connsiteX11" fmla="*/ 28501 w 494985"/>
                <a:gd name="connsiteY11" fmla="*/ 1035486 h 1102488"/>
                <a:gd name="connsiteX12" fmla="*/ 0 w 494985"/>
                <a:gd name="connsiteY12" fmla="*/ 1006985 h 1102488"/>
                <a:gd name="connsiteX13" fmla="*/ 0 w 494985"/>
                <a:gd name="connsiteY13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3278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29465 w 494985"/>
                <a:gd name="connsiteY9" fmla="*/ 10430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29465 w 494985"/>
                <a:gd name="connsiteY9" fmla="*/ 10430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3654"/>
                <a:gd name="connsiteX1" fmla="*/ 28501 w 494985"/>
                <a:gd name="connsiteY1" fmla="*/ 0 h 1103654"/>
                <a:gd name="connsiteX2" fmla="*/ 466484 w 494985"/>
                <a:gd name="connsiteY2" fmla="*/ 0 h 1103654"/>
                <a:gd name="connsiteX3" fmla="*/ 494985 w 494985"/>
                <a:gd name="connsiteY3" fmla="*/ 28501 h 1103654"/>
                <a:gd name="connsiteX4" fmla="*/ 494985 w 494985"/>
                <a:gd name="connsiteY4" fmla="*/ 1006985 h 1103654"/>
                <a:gd name="connsiteX5" fmla="*/ 466484 w 494985"/>
                <a:gd name="connsiteY5" fmla="*/ 1035486 h 1103654"/>
                <a:gd name="connsiteX6" fmla="*/ 371918 w 494985"/>
                <a:gd name="connsiteY6" fmla="*/ 1041471 h 1103654"/>
                <a:gd name="connsiteX7" fmla="*/ 307624 w 494985"/>
                <a:gd name="connsiteY7" fmla="*/ 1101077 h 1103654"/>
                <a:gd name="connsiteX8" fmla="*/ 198087 w 494985"/>
                <a:gd name="connsiteY8" fmla="*/ 1100839 h 1103654"/>
                <a:gd name="connsiteX9" fmla="*/ 136609 w 494985"/>
                <a:gd name="connsiteY9" fmla="*/ 1037850 h 1103654"/>
                <a:gd name="connsiteX10" fmla="*/ 28501 w 494985"/>
                <a:gd name="connsiteY10" fmla="*/ 1035486 h 1103654"/>
                <a:gd name="connsiteX11" fmla="*/ 0 w 494985"/>
                <a:gd name="connsiteY11" fmla="*/ 1006985 h 1103654"/>
                <a:gd name="connsiteX12" fmla="*/ 0 w 494985"/>
                <a:gd name="connsiteY12" fmla="*/ 28501 h 1103654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6240"/>
                <a:gd name="connsiteX1" fmla="*/ 28501 w 494985"/>
                <a:gd name="connsiteY1" fmla="*/ 0 h 1106240"/>
                <a:gd name="connsiteX2" fmla="*/ 466484 w 494985"/>
                <a:gd name="connsiteY2" fmla="*/ 0 h 1106240"/>
                <a:gd name="connsiteX3" fmla="*/ 494985 w 494985"/>
                <a:gd name="connsiteY3" fmla="*/ 28501 h 1106240"/>
                <a:gd name="connsiteX4" fmla="*/ 494985 w 494985"/>
                <a:gd name="connsiteY4" fmla="*/ 1006985 h 1106240"/>
                <a:gd name="connsiteX5" fmla="*/ 466484 w 494985"/>
                <a:gd name="connsiteY5" fmla="*/ 1035486 h 1106240"/>
                <a:gd name="connsiteX6" fmla="*/ 369537 w 494985"/>
                <a:gd name="connsiteY6" fmla="*/ 1033611 h 1106240"/>
                <a:gd name="connsiteX7" fmla="*/ 307624 w 494985"/>
                <a:gd name="connsiteY7" fmla="*/ 1101077 h 1106240"/>
                <a:gd name="connsiteX8" fmla="*/ 198087 w 494985"/>
                <a:gd name="connsiteY8" fmla="*/ 1100839 h 1106240"/>
                <a:gd name="connsiteX9" fmla="*/ 158041 w 494985"/>
                <a:gd name="connsiteY9" fmla="*/ 1035229 h 1106240"/>
                <a:gd name="connsiteX10" fmla="*/ 28501 w 494985"/>
                <a:gd name="connsiteY10" fmla="*/ 1035486 h 1106240"/>
                <a:gd name="connsiteX11" fmla="*/ 0 w 494985"/>
                <a:gd name="connsiteY11" fmla="*/ 1006985 h 1106240"/>
                <a:gd name="connsiteX12" fmla="*/ 0 w 494985"/>
                <a:gd name="connsiteY12" fmla="*/ 28501 h 1106240"/>
                <a:gd name="connsiteX0" fmla="*/ 0 w 494985"/>
                <a:gd name="connsiteY0" fmla="*/ 28501 h 1105659"/>
                <a:gd name="connsiteX1" fmla="*/ 28501 w 494985"/>
                <a:gd name="connsiteY1" fmla="*/ 0 h 1105659"/>
                <a:gd name="connsiteX2" fmla="*/ 466484 w 494985"/>
                <a:gd name="connsiteY2" fmla="*/ 0 h 1105659"/>
                <a:gd name="connsiteX3" fmla="*/ 494985 w 494985"/>
                <a:gd name="connsiteY3" fmla="*/ 28501 h 1105659"/>
                <a:gd name="connsiteX4" fmla="*/ 494985 w 494985"/>
                <a:gd name="connsiteY4" fmla="*/ 1006985 h 1105659"/>
                <a:gd name="connsiteX5" fmla="*/ 466484 w 494985"/>
                <a:gd name="connsiteY5" fmla="*/ 1035486 h 1105659"/>
                <a:gd name="connsiteX6" fmla="*/ 371918 w 494985"/>
                <a:gd name="connsiteY6" fmla="*/ 1041470 h 1105659"/>
                <a:gd name="connsiteX7" fmla="*/ 307624 w 494985"/>
                <a:gd name="connsiteY7" fmla="*/ 1101077 h 1105659"/>
                <a:gd name="connsiteX8" fmla="*/ 198087 w 494985"/>
                <a:gd name="connsiteY8" fmla="*/ 1100839 h 1105659"/>
                <a:gd name="connsiteX9" fmla="*/ 158041 w 494985"/>
                <a:gd name="connsiteY9" fmla="*/ 1035229 h 1105659"/>
                <a:gd name="connsiteX10" fmla="*/ 28501 w 494985"/>
                <a:gd name="connsiteY10" fmla="*/ 1035486 h 1105659"/>
                <a:gd name="connsiteX11" fmla="*/ 0 w 494985"/>
                <a:gd name="connsiteY11" fmla="*/ 1006985 h 1105659"/>
                <a:gd name="connsiteX12" fmla="*/ 0 w 494985"/>
                <a:gd name="connsiteY12" fmla="*/ 28501 h 1105659"/>
                <a:gd name="connsiteX0" fmla="*/ 0 w 494985"/>
                <a:gd name="connsiteY0" fmla="*/ 28501 h 1106046"/>
                <a:gd name="connsiteX1" fmla="*/ 28501 w 494985"/>
                <a:gd name="connsiteY1" fmla="*/ 0 h 1106046"/>
                <a:gd name="connsiteX2" fmla="*/ 466484 w 494985"/>
                <a:gd name="connsiteY2" fmla="*/ 0 h 1106046"/>
                <a:gd name="connsiteX3" fmla="*/ 494985 w 494985"/>
                <a:gd name="connsiteY3" fmla="*/ 28501 h 1106046"/>
                <a:gd name="connsiteX4" fmla="*/ 494985 w 494985"/>
                <a:gd name="connsiteY4" fmla="*/ 1006985 h 1106046"/>
                <a:gd name="connsiteX5" fmla="*/ 466484 w 494985"/>
                <a:gd name="connsiteY5" fmla="*/ 1035486 h 1106046"/>
                <a:gd name="connsiteX6" fmla="*/ 364775 w 494985"/>
                <a:gd name="connsiteY6" fmla="*/ 1036230 h 1106046"/>
                <a:gd name="connsiteX7" fmla="*/ 307624 w 494985"/>
                <a:gd name="connsiteY7" fmla="*/ 1101077 h 1106046"/>
                <a:gd name="connsiteX8" fmla="*/ 198087 w 494985"/>
                <a:gd name="connsiteY8" fmla="*/ 1100839 h 1106046"/>
                <a:gd name="connsiteX9" fmla="*/ 158041 w 494985"/>
                <a:gd name="connsiteY9" fmla="*/ 1035229 h 1106046"/>
                <a:gd name="connsiteX10" fmla="*/ 28501 w 494985"/>
                <a:gd name="connsiteY10" fmla="*/ 1035486 h 1106046"/>
                <a:gd name="connsiteX11" fmla="*/ 0 w 494985"/>
                <a:gd name="connsiteY11" fmla="*/ 1006985 h 1106046"/>
                <a:gd name="connsiteX12" fmla="*/ 0 w 494985"/>
                <a:gd name="connsiteY12" fmla="*/ 28501 h 1106046"/>
                <a:gd name="connsiteX0" fmla="*/ 0 w 494985"/>
                <a:gd name="connsiteY0" fmla="*/ 28501 h 1106046"/>
                <a:gd name="connsiteX1" fmla="*/ 28501 w 494985"/>
                <a:gd name="connsiteY1" fmla="*/ 0 h 1106046"/>
                <a:gd name="connsiteX2" fmla="*/ 466484 w 494985"/>
                <a:gd name="connsiteY2" fmla="*/ 0 h 1106046"/>
                <a:gd name="connsiteX3" fmla="*/ 494985 w 494985"/>
                <a:gd name="connsiteY3" fmla="*/ 28501 h 1106046"/>
                <a:gd name="connsiteX4" fmla="*/ 494985 w 494985"/>
                <a:gd name="connsiteY4" fmla="*/ 1006985 h 1106046"/>
                <a:gd name="connsiteX5" fmla="*/ 466484 w 494985"/>
                <a:gd name="connsiteY5" fmla="*/ 1035486 h 1106046"/>
                <a:gd name="connsiteX6" fmla="*/ 364775 w 494985"/>
                <a:gd name="connsiteY6" fmla="*/ 1036230 h 1106046"/>
                <a:gd name="connsiteX7" fmla="*/ 307624 w 494985"/>
                <a:gd name="connsiteY7" fmla="*/ 1101077 h 1106046"/>
                <a:gd name="connsiteX8" fmla="*/ 198087 w 494985"/>
                <a:gd name="connsiteY8" fmla="*/ 1100839 h 1106046"/>
                <a:gd name="connsiteX9" fmla="*/ 158041 w 494985"/>
                <a:gd name="connsiteY9" fmla="*/ 1035229 h 1106046"/>
                <a:gd name="connsiteX10" fmla="*/ 28501 w 494985"/>
                <a:gd name="connsiteY10" fmla="*/ 1035486 h 1106046"/>
                <a:gd name="connsiteX11" fmla="*/ 0 w 494985"/>
                <a:gd name="connsiteY11" fmla="*/ 1006985 h 1106046"/>
                <a:gd name="connsiteX12" fmla="*/ 0 w 494985"/>
                <a:gd name="connsiteY12" fmla="*/ 28501 h 1106046"/>
                <a:gd name="connsiteX0" fmla="*/ 0 w 494985"/>
                <a:gd name="connsiteY0" fmla="*/ 28501 h 1104264"/>
                <a:gd name="connsiteX1" fmla="*/ 28501 w 494985"/>
                <a:gd name="connsiteY1" fmla="*/ 0 h 1104264"/>
                <a:gd name="connsiteX2" fmla="*/ 466484 w 494985"/>
                <a:gd name="connsiteY2" fmla="*/ 0 h 1104264"/>
                <a:gd name="connsiteX3" fmla="*/ 494985 w 494985"/>
                <a:gd name="connsiteY3" fmla="*/ 28501 h 1104264"/>
                <a:gd name="connsiteX4" fmla="*/ 494985 w 494985"/>
                <a:gd name="connsiteY4" fmla="*/ 1006985 h 1104264"/>
                <a:gd name="connsiteX5" fmla="*/ 466484 w 494985"/>
                <a:gd name="connsiteY5" fmla="*/ 1035486 h 1104264"/>
                <a:gd name="connsiteX6" fmla="*/ 364775 w 494985"/>
                <a:gd name="connsiteY6" fmla="*/ 1036230 h 1104264"/>
                <a:gd name="connsiteX7" fmla="*/ 312387 w 494985"/>
                <a:gd name="connsiteY7" fmla="*/ 1098457 h 1104264"/>
                <a:gd name="connsiteX8" fmla="*/ 198087 w 494985"/>
                <a:gd name="connsiteY8" fmla="*/ 1100839 h 1104264"/>
                <a:gd name="connsiteX9" fmla="*/ 158041 w 494985"/>
                <a:gd name="connsiteY9" fmla="*/ 1035229 h 1104264"/>
                <a:gd name="connsiteX10" fmla="*/ 28501 w 494985"/>
                <a:gd name="connsiteY10" fmla="*/ 1035486 h 1104264"/>
                <a:gd name="connsiteX11" fmla="*/ 0 w 494985"/>
                <a:gd name="connsiteY11" fmla="*/ 1006985 h 1104264"/>
                <a:gd name="connsiteX12" fmla="*/ 0 w 494985"/>
                <a:gd name="connsiteY12" fmla="*/ 28501 h 1104264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312387 w 494985"/>
                <a:gd name="connsiteY7" fmla="*/ 1098457 h 1100839"/>
                <a:gd name="connsiteX8" fmla="*/ 198087 w 494985"/>
                <a:gd name="connsiteY8" fmla="*/ 1100839 h 1100839"/>
                <a:gd name="connsiteX9" fmla="*/ 158041 w 494985"/>
                <a:gd name="connsiteY9" fmla="*/ 1035229 h 1100839"/>
                <a:gd name="connsiteX10" fmla="*/ 28501 w 494985"/>
                <a:gd name="connsiteY10" fmla="*/ 1035486 h 1100839"/>
                <a:gd name="connsiteX11" fmla="*/ 0 w 494985"/>
                <a:gd name="connsiteY11" fmla="*/ 1006985 h 1100839"/>
                <a:gd name="connsiteX12" fmla="*/ 0 w 494985"/>
                <a:gd name="connsiteY12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198087 w 494985"/>
                <a:gd name="connsiteY7" fmla="*/ 1100839 h 1100839"/>
                <a:gd name="connsiteX8" fmla="*/ 158041 w 494985"/>
                <a:gd name="connsiteY8" fmla="*/ 1035229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289009 w 494985"/>
                <a:gd name="connsiteY7" fmla="*/ 1064051 h 1100839"/>
                <a:gd name="connsiteX8" fmla="*/ 198087 w 494985"/>
                <a:gd name="connsiteY8" fmla="*/ 1100839 h 1100839"/>
                <a:gd name="connsiteX9" fmla="*/ 158041 w 494985"/>
                <a:gd name="connsiteY9" fmla="*/ 1035229 h 1100839"/>
                <a:gd name="connsiteX10" fmla="*/ 28501 w 494985"/>
                <a:gd name="connsiteY10" fmla="*/ 1035486 h 1100839"/>
                <a:gd name="connsiteX11" fmla="*/ 0 w 494985"/>
                <a:gd name="connsiteY11" fmla="*/ 1006985 h 1100839"/>
                <a:gd name="connsiteX12" fmla="*/ 0 w 494985"/>
                <a:gd name="connsiteY12" fmla="*/ 28501 h 1100839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64775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52869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40962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13832"/>
                <a:gd name="connsiteX1" fmla="*/ 28501 w 494985"/>
                <a:gd name="connsiteY1" fmla="*/ 0 h 1113832"/>
                <a:gd name="connsiteX2" fmla="*/ 466484 w 494985"/>
                <a:gd name="connsiteY2" fmla="*/ 0 h 1113832"/>
                <a:gd name="connsiteX3" fmla="*/ 494985 w 494985"/>
                <a:gd name="connsiteY3" fmla="*/ 28501 h 1113832"/>
                <a:gd name="connsiteX4" fmla="*/ 494985 w 494985"/>
                <a:gd name="connsiteY4" fmla="*/ 1006985 h 1113832"/>
                <a:gd name="connsiteX5" fmla="*/ 466484 w 494985"/>
                <a:gd name="connsiteY5" fmla="*/ 1035486 h 1113832"/>
                <a:gd name="connsiteX6" fmla="*/ 340962 w 494985"/>
                <a:gd name="connsiteY6" fmla="*/ 1036230 h 1113832"/>
                <a:gd name="connsiteX7" fmla="*/ 293772 w 494985"/>
                <a:gd name="connsiteY7" fmla="*/ 1113832 h 1113832"/>
                <a:gd name="connsiteX8" fmla="*/ 200469 w 494985"/>
                <a:gd name="connsiteY8" fmla="*/ 1108699 h 1113832"/>
                <a:gd name="connsiteX9" fmla="*/ 158041 w 494985"/>
                <a:gd name="connsiteY9" fmla="*/ 1035229 h 1113832"/>
                <a:gd name="connsiteX10" fmla="*/ 28501 w 494985"/>
                <a:gd name="connsiteY10" fmla="*/ 1035486 h 1113832"/>
                <a:gd name="connsiteX11" fmla="*/ 0 w 494985"/>
                <a:gd name="connsiteY11" fmla="*/ 1006985 h 1113832"/>
                <a:gd name="connsiteX12" fmla="*/ 0 w 494985"/>
                <a:gd name="connsiteY12" fmla="*/ 28501 h 1113832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305679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4985" h="1108699">
                  <a:moveTo>
                    <a:pt x="0" y="28501"/>
                  </a:moveTo>
                  <a:cubicBezTo>
                    <a:pt x="0" y="12760"/>
                    <a:pt x="12760" y="0"/>
                    <a:pt x="28501" y="0"/>
                  </a:cubicBezTo>
                  <a:lnTo>
                    <a:pt x="466484" y="0"/>
                  </a:lnTo>
                  <a:cubicBezTo>
                    <a:pt x="482225" y="0"/>
                    <a:pt x="494985" y="12760"/>
                    <a:pt x="494985" y="28501"/>
                  </a:cubicBezTo>
                  <a:lnTo>
                    <a:pt x="494985" y="1006985"/>
                  </a:lnTo>
                  <a:cubicBezTo>
                    <a:pt x="494985" y="1022726"/>
                    <a:pt x="482225" y="1035486"/>
                    <a:pt x="466484" y="1035486"/>
                  </a:cubicBezTo>
                  <a:lnTo>
                    <a:pt x="340962" y="1036230"/>
                  </a:lnTo>
                  <a:lnTo>
                    <a:pt x="305679" y="1108591"/>
                  </a:lnTo>
                  <a:lnTo>
                    <a:pt x="186182" y="1108699"/>
                  </a:lnTo>
                  <a:lnTo>
                    <a:pt x="158041" y="1035229"/>
                  </a:lnTo>
                  <a:lnTo>
                    <a:pt x="28501" y="1035486"/>
                  </a:lnTo>
                  <a:cubicBezTo>
                    <a:pt x="12760" y="1035486"/>
                    <a:pt x="0" y="1022726"/>
                    <a:pt x="0" y="1006985"/>
                  </a:cubicBezTo>
                  <a:lnTo>
                    <a:pt x="0" y="28501"/>
                  </a:lnTo>
                  <a:close/>
                </a:path>
              </a:pathLst>
            </a:custGeom>
            <a:solidFill>
              <a:srgbClr val="FFFFFF"/>
            </a:solidFill>
            <a:ln w="3175" cap="flat" cmpd="sng" algn="ctr">
              <a:solidFill>
                <a:srgbClr val="8E8E8E"/>
              </a:solidFill>
              <a:prstDash val="solid"/>
            </a:ln>
            <a:effectLst/>
          </p:spPr>
          <p:txBody>
            <a:bodyPr vert="vert270" lIns="91412" tIns="91412" rIns="182824" bIns="137119" rtlCol="0" anchor="ctr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Hive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2" name="Rounded Rectangle 37"/>
            <p:cNvSpPr>
              <a:spLocks/>
            </p:cNvSpPr>
            <p:nvPr/>
          </p:nvSpPr>
          <p:spPr>
            <a:xfrm>
              <a:off x="2759329" y="6381417"/>
              <a:ext cx="345217" cy="670108"/>
            </a:xfrm>
            <a:custGeom>
              <a:avLst/>
              <a:gdLst>
                <a:gd name="connsiteX0" fmla="*/ 0 w 494985"/>
                <a:gd name="connsiteY0" fmla="*/ 28501 h 1035486"/>
                <a:gd name="connsiteX1" fmla="*/ 28501 w 494985"/>
                <a:gd name="connsiteY1" fmla="*/ 0 h 1035486"/>
                <a:gd name="connsiteX2" fmla="*/ 466484 w 494985"/>
                <a:gd name="connsiteY2" fmla="*/ 0 h 1035486"/>
                <a:gd name="connsiteX3" fmla="*/ 494985 w 494985"/>
                <a:gd name="connsiteY3" fmla="*/ 28501 h 1035486"/>
                <a:gd name="connsiteX4" fmla="*/ 494985 w 494985"/>
                <a:gd name="connsiteY4" fmla="*/ 1006985 h 1035486"/>
                <a:gd name="connsiteX5" fmla="*/ 466484 w 494985"/>
                <a:gd name="connsiteY5" fmla="*/ 1035486 h 1035486"/>
                <a:gd name="connsiteX6" fmla="*/ 28501 w 494985"/>
                <a:gd name="connsiteY6" fmla="*/ 1035486 h 1035486"/>
                <a:gd name="connsiteX7" fmla="*/ 0 w 494985"/>
                <a:gd name="connsiteY7" fmla="*/ 1006985 h 1035486"/>
                <a:gd name="connsiteX8" fmla="*/ 0 w 494985"/>
                <a:gd name="connsiteY8" fmla="*/ 28501 h 1035486"/>
                <a:gd name="connsiteX0" fmla="*/ 0 w 494985"/>
                <a:gd name="connsiteY0" fmla="*/ 28501 h 1100841"/>
                <a:gd name="connsiteX1" fmla="*/ 28501 w 494985"/>
                <a:gd name="connsiteY1" fmla="*/ 0 h 1100841"/>
                <a:gd name="connsiteX2" fmla="*/ 466484 w 494985"/>
                <a:gd name="connsiteY2" fmla="*/ 0 h 1100841"/>
                <a:gd name="connsiteX3" fmla="*/ 494985 w 494985"/>
                <a:gd name="connsiteY3" fmla="*/ 28501 h 1100841"/>
                <a:gd name="connsiteX4" fmla="*/ 494985 w 494985"/>
                <a:gd name="connsiteY4" fmla="*/ 1006985 h 1100841"/>
                <a:gd name="connsiteX5" fmla="*/ 466484 w 494985"/>
                <a:gd name="connsiteY5" fmla="*/ 1035486 h 1100841"/>
                <a:gd name="connsiteX6" fmla="*/ 202850 w 494985"/>
                <a:gd name="connsiteY6" fmla="*/ 1100839 h 1100841"/>
                <a:gd name="connsiteX7" fmla="*/ 28501 w 494985"/>
                <a:gd name="connsiteY7" fmla="*/ 1035486 h 1100841"/>
                <a:gd name="connsiteX8" fmla="*/ 0 w 494985"/>
                <a:gd name="connsiteY8" fmla="*/ 1006985 h 1100841"/>
                <a:gd name="connsiteX9" fmla="*/ 0 w 494985"/>
                <a:gd name="connsiteY9" fmla="*/ 28501 h 1100841"/>
                <a:gd name="connsiteX0" fmla="*/ 0 w 494985"/>
                <a:gd name="connsiteY0" fmla="*/ 28501 h 1122703"/>
                <a:gd name="connsiteX1" fmla="*/ 28501 w 494985"/>
                <a:gd name="connsiteY1" fmla="*/ 0 h 1122703"/>
                <a:gd name="connsiteX2" fmla="*/ 466484 w 494985"/>
                <a:gd name="connsiteY2" fmla="*/ 0 h 1122703"/>
                <a:gd name="connsiteX3" fmla="*/ 494985 w 494985"/>
                <a:gd name="connsiteY3" fmla="*/ 28501 h 1122703"/>
                <a:gd name="connsiteX4" fmla="*/ 494985 w 494985"/>
                <a:gd name="connsiteY4" fmla="*/ 1006985 h 1122703"/>
                <a:gd name="connsiteX5" fmla="*/ 466484 w 494985"/>
                <a:gd name="connsiteY5" fmla="*/ 1035486 h 1122703"/>
                <a:gd name="connsiteX6" fmla="*/ 326675 w 494985"/>
                <a:gd name="connsiteY6" fmla="*/ 1119889 h 1122703"/>
                <a:gd name="connsiteX7" fmla="*/ 202850 w 494985"/>
                <a:gd name="connsiteY7" fmla="*/ 1100839 h 1122703"/>
                <a:gd name="connsiteX8" fmla="*/ 28501 w 494985"/>
                <a:gd name="connsiteY8" fmla="*/ 1035486 h 1122703"/>
                <a:gd name="connsiteX9" fmla="*/ 0 w 494985"/>
                <a:gd name="connsiteY9" fmla="*/ 1006985 h 1122703"/>
                <a:gd name="connsiteX10" fmla="*/ 0 w 494985"/>
                <a:gd name="connsiteY10" fmla="*/ 28501 h 1122703"/>
                <a:gd name="connsiteX0" fmla="*/ 0 w 494985"/>
                <a:gd name="connsiteY0" fmla="*/ 28501 h 1120138"/>
                <a:gd name="connsiteX1" fmla="*/ 28501 w 494985"/>
                <a:gd name="connsiteY1" fmla="*/ 0 h 1120138"/>
                <a:gd name="connsiteX2" fmla="*/ 466484 w 494985"/>
                <a:gd name="connsiteY2" fmla="*/ 0 h 1120138"/>
                <a:gd name="connsiteX3" fmla="*/ 494985 w 494985"/>
                <a:gd name="connsiteY3" fmla="*/ 28501 h 1120138"/>
                <a:gd name="connsiteX4" fmla="*/ 494985 w 494985"/>
                <a:gd name="connsiteY4" fmla="*/ 1006985 h 1120138"/>
                <a:gd name="connsiteX5" fmla="*/ 466484 w 494985"/>
                <a:gd name="connsiteY5" fmla="*/ 1035486 h 1120138"/>
                <a:gd name="connsiteX6" fmla="*/ 364775 w 494985"/>
                <a:gd name="connsiteY6" fmla="*/ 1062739 h 1120138"/>
                <a:gd name="connsiteX7" fmla="*/ 326675 w 494985"/>
                <a:gd name="connsiteY7" fmla="*/ 1119889 h 1120138"/>
                <a:gd name="connsiteX8" fmla="*/ 202850 w 494985"/>
                <a:gd name="connsiteY8" fmla="*/ 1100839 h 1120138"/>
                <a:gd name="connsiteX9" fmla="*/ 28501 w 494985"/>
                <a:gd name="connsiteY9" fmla="*/ 1035486 h 1120138"/>
                <a:gd name="connsiteX10" fmla="*/ 0 w 494985"/>
                <a:gd name="connsiteY10" fmla="*/ 1006985 h 1120138"/>
                <a:gd name="connsiteX11" fmla="*/ 0 w 494985"/>
                <a:gd name="connsiteY11" fmla="*/ 28501 h 1120138"/>
                <a:gd name="connsiteX0" fmla="*/ 0 w 494985"/>
                <a:gd name="connsiteY0" fmla="*/ 28501 h 1126828"/>
                <a:gd name="connsiteX1" fmla="*/ 28501 w 494985"/>
                <a:gd name="connsiteY1" fmla="*/ 0 h 1126828"/>
                <a:gd name="connsiteX2" fmla="*/ 466484 w 494985"/>
                <a:gd name="connsiteY2" fmla="*/ 0 h 1126828"/>
                <a:gd name="connsiteX3" fmla="*/ 494985 w 494985"/>
                <a:gd name="connsiteY3" fmla="*/ 28501 h 1126828"/>
                <a:gd name="connsiteX4" fmla="*/ 494985 w 494985"/>
                <a:gd name="connsiteY4" fmla="*/ 1006985 h 1126828"/>
                <a:gd name="connsiteX5" fmla="*/ 466484 w 494985"/>
                <a:gd name="connsiteY5" fmla="*/ 1035486 h 1126828"/>
                <a:gd name="connsiteX6" fmla="*/ 364775 w 494985"/>
                <a:gd name="connsiteY6" fmla="*/ 1062739 h 1126828"/>
                <a:gd name="connsiteX7" fmla="*/ 326675 w 494985"/>
                <a:gd name="connsiteY7" fmla="*/ 1119889 h 1126828"/>
                <a:gd name="connsiteX8" fmla="*/ 212375 w 494985"/>
                <a:gd name="connsiteY8" fmla="*/ 1124651 h 1126828"/>
                <a:gd name="connsiteX9" fmla="*/ 28501 w 494985"/>
                <a:gd name="connsiteY9" fmla="*/ 1035486 h 1126828"/>
                <a:gd name="connsiteX10" fmla="*/ 0 w 494985"/>
                <a:gd name="connsiteY10" fmla="*/ 1006985 h 1126828"/>
                <a:gd name="connsiteX11" fmla="*/ 0 w 494985"/>
                <a:gd name="connsiteY11" fmla="*/ 28501 h 1126828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45700 w 494985"/>
                <a:gd name="connsiteY9" fmla="*/ 1038927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45700 w 494985"/>
                <a:gd name="connsiteY9" fmla="*/ 1038927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50463 w 494985"/>
                <a:gd name="connsiteY9" fmla="*/ 1053215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50463 w 494985"/>
                <a:gd name="connsiteY9" fmla="*/ 1053215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19930"/>
                <a:gd name="connsiteX1" fmla="*/ 28501 w 494985"/>
                <a:gd name="connsiteY1" fmla="*/ 0 h 1119930"/>
                <a:gd name="connsiteX2" fmla="*/ 466484 w 494985"/>
                <a:gd name="connsiteY2" fmla="*/ 0 h 1119930"/>
                <a:gd name="connsiteX3" fmla="*/ 494985 w 494985"/>
                <a:gd name="connsiteY3" fmla="*/ 28501 h 1119930"/>
                <a:gd name="connsiteX4" fmla="*/ 494985 w 494985"/>
                <a:gd name="connsiteY4" fmla="*/ 1006985 h 1119930"/>
                <a:gd name="connsiteX5" fmla="*/ 466484 w 494985"/>
                <a:gd name="connsiteY5" fmla="*/ 1035486 h 1119930"/>
                <a:gd name="connsiteX6" fmla="*/ 364775 w 494985"/>
                <a:gd name="connsiteY6" fmla="*/ 1062739 h 1119930"/>
                <a:gd name="connsiteX7" fmla="*/ 326675 w 494985"/>
                <a:gd name="connsiteY7" fmla="*/ 1119889 h 1119930"/>
                <a:gd name="connsiteX8" fmla="*/ 150463 w 494985"/>
                <a:gd name="connsiteY8" fmla="*/ 1053215 h 1119930"/>
                <a:gd name="connsiteX9" fmla="*/ 28501 w 494985"/>
                <a:gd name="connsiteY9" fmla="*/ 1035486 h 1119930"/>
                <a:gd name="connsiteX10" fmla="*/ 0 w 494985"/>
                <a:gd name="connsiteY10" fmla="*/ 1006985 h 1119930"/>
                <a:gd name="connsiteX11" fmla="*/ 0 w 494985"/>
                <a:gd name="connsiteY11" fmla="*/ 28501 h 1119930"/>
                <a:gd name="connsiteX0" fmla="*/ 0 w 494985"/>
                <a:gd name="connsiteY0" fmla="*/ 28501 h 1120193"/>
                <a:gd name="connsiteX1" fmla="*/ 28501 w 494985"/>
                <a:gd name="connsiteY1" fmla="*/ 0 h 1120193"/>
                <a:gd name="connsiteX2" fmla="*/ 466484 w 494985"/>
                <a:gd name="connsiteY2" fmla="*/ 0 h 1120193"/>
                <a:gd name="connsiteX3" fmla="*/ 494985 w 494985"/>
                <a:gd name="connsiteY3" fmla="*/ 28501 h 1120193"/>
                <a:gd name="connsiteX4" fmla="*/ 494985 w 494985"/>
                <a:gd name="connsiteY4" fmla="*/ 1006985 h 1120193"/>
                <a:gd name="connsiteX5" fmla="*/ 466484 w 494985"/>
                <a:gd name="connsiteY5" fmla="*/ 1035486 h 1120193"/>
                <a:gd name="connsiteX6" fmla="*/ 364775 w 494985"/>
                <a:gd name="connsiteY6" fmla="*/ 1062739 h 1120193"/>
                <a:gd name="connsiteX7" fmla="*/ 326675 w 494985"/>
                <a:gd name="connsiteY7" fmla="*/ 1119889 h 1120193"/>
                <a:gd name="connsiteX8" fmla="*/ 28501 w 494985"/>
                <a:gd name="connsiteY8" fmla="*/ 1035486 h 1120193"/>
                <a:gd name="connsiteX9" fmla="*/ 0 w 494985"/>
                <a:gd name="connsiteY9" fmla="*/ 1006985 h 1120193"/>
                <a:gd name="connsiteX10" fmla="*/ 0 w 494985"/>
                <a:gd name="connsiteY10" fmla="*/ 28501 h 1120193"/>
                <a:gd name="connsiteX0" fmla="*/ 0 w 494985"/>
                <a:gd name="connsiteY0" fmla="*/ 28501 h 1062739"/>
                <a:gd name="connsiteX1" fmla="*/ 28501 w 494985"/>
                <a:gd name="connsiteY1" fmla="*/ 0 h 1062739"/>
                <a:gd name="connsiteX2" fmla="*/ 466484 w 494985"/>
                <a:gd name="connsiteY2" fmla="*/ 0 h 1062739"/>
                <a:gd name="connsiteX3" fmla="*/ 494985 w 494985"/>
                <a:gd name="connsiteY3" fmla="*/ 28501 h 1062739"/>
                <a:gd name="connsiteX4" fmla="*/ 494985 w 494985"/>
                <a:gd name="connsiteY4" fmla="*/ 1006985 h 1062739"/>
                <a:gd name="connsiteX5" fmla="*/ 466484 w 494985"/>
                <a:gd name="connsiteY5" fmla="*/ 1035486 h 1062739"/>
                <a:gd name="connsiteX6" fmla="*/ 364775 w 494985"/>
                <a:gd name="connsiteY6" fmla="*/ 1062739 h 1062739"/>
                <a:gd name="connsiteX7" fmla="*/ 28501 w 494985"/>
                <a:gd name="connsiteY7" fmla="*/ 1035486 h 1062739"/>
                <a:gd name="connsiteX8" fmla="*/ 0 w 494985"/>
                <a:gd name="connsiteY8" fmla="*/ 1006985 h 1062739"/>
                <a:gd name="connsiteX9" fmla="*/ 0 w 494985"/>
                <a:gd name="connsiteY9" fmla="*/ 28501 h 1062739"/>
                <a:gd name="connsiteX0" fmla="*/ 0 w 494985"/>
                <a:gd name="connsiteY0" fmla="*/ 28501 h 1035486"/>
                <a:gd name="connsiteX1" fmla="*/ 28501 w 494985"/>
                <a:gd name="connsiteY1" fmla="*/ 0 h 1035486"/>
                <a:gd name="connsiteX2" fmla="*/ 466484 w 494985"/>
                <a:gd name="connsiteY2" fmla="*/ 0 h 1035486"/>
                <a:gd name="connsiteX3" fmla="*/ 494985 w 494985"/>
                <a:gd name="connsiteY3" fmla="*/ 28501 h 1035486"/>
                <a:gd name="connsiteX4" fmla="*/ 494985 w 494985"/>
                <a:gd name="connsiteY4" fmla="*/ 1006985 h 1035486"/>
                <a:gd name="connsiteX5" fmla="*/ 466484 w 494985"/>
                <a:gd name="connsiteY5" fmla="*/ 1035486 h 1035486"/>
                <a:gd name="connsiteX6" fmla="*/ 28501 w 494985"/>
                <a:gd name="connsiteY6" fmla="*/ 1035486 h 1035486"/>
                <a:gd name="connsiteX7" fmla="*/ 0 w 494985"/>
                <a:gd name="connsiteY7" fmla="*/ 1006985 h 1035486"/>
                <a:gd name="connsiteX8" fmla="*/ 0 w 494985"/>
                <a:gd name="connsiteY8" fmla="*/ 28501 h 1035486"/>
                <a:gd name="connsiteX0" fmla="*/ 0 w 494985"/>
                <a:gd name="connsiteY0" fmla="*/ 28501 h 1038340"/>
                <a:gd name="connsiteX1" fmla="*/ 28501 w 494985"/>
                <a:gd name="connsiteY1" fmla="*/ 0 h 1038340"/>
                <a:gd name="connsiteX2" fmla="*/ 466484 w 494985"/>
                <a:gd name="connsiteY2" fmla="*/ 0 h 1038340"/>
                <a:gd name="connsiteX3" fmla="*/ 494985 w 494985"/>
                <a:gd name="connsiteY3" fmla="*/ 28501 h 1038340"/>
                <a:gd name="connsiteX4" fmla="*/ 494985 w 494985"/>
                <a:gd name="connsiteY4" fmla="*/ 1006985 h 1038340"/>
                <a:gd name="connsiteX5" fmla="*/ 466484 w 494985"/>
                <a:gd name="connsiteY5" fmla="*/ 1035486 h 1038340"/>
                <a:gd name="connsiteX6" fmla="*/ 153637 w 494985"/>
                <a:gd name="connsiteY6" fmla="*/ 1037339 h 1038340"/>
                <a:gd name="connsiteX7" fmla="*/ 28501 w 494985"/>
                <a:gd name="connsiteY7" fmla="*/ 1035486 h 1038340"/>
                <a:gd name="connsiteX8" fmla="*/ 0 w 494985"/>
                <a:gd name="connsiteY8" fmla="*/ 1006985 h 1038340"/>
                <a:gd name="connsiteX9" fmla="*/ 0 w 494985"/>
                <a:gd name="connsiteY9" fmla="*/ 28501 h 1038340"/>
                <a:gd name="connsiteX0" fmla="*/ 0 w 494985"/>
                <a:gd name="connsiteY0" fmla="*/ 28501 h 1038241"/>
                <a:gd name="connsiteX1" fmla="*/ 28501 w 494985"/>
                <a:gd name="connsiteY1" fmla="*/ 0 h 1038241"/>
                <a:gd name="connsiteX2" fmla="*/ 466484 w 494985"/>
                <a:gd name="connsiteY2" fmla="*/ 0 h 1038241"/>
                <a:gd name="connsiteX3" fmla="*/ 494985 w 494985"/>
                <a:gd name="connsiteY3" fmla="*/ 28501 h 1038241"/>
                <a:gd name="connsiteX4" fmla="*/ 494985 w 494985"/>
                <a:gd name="connsiteY4" fmla="*/ 1006985 h 1038241"/>
                <a:gd name="connsiteX5" fmla="*/ 466484 w 494985"/>
                <a:gd name="connsiteY5" fmla="*/ 1035486 h 1038241"/>
                <a:gd name="connsiteX6" fmla="*/ 274287 w 494985"/>
                <a:gd name="connsiteY6" fmla="*/ 1037339 h 1038241"/>
                <a:gd name="connsiteX7" fmla="*/ 153637 w 494985"/>
                <a:gd name="connsiteY7" fmla="*/ 1037339 h 1038241"/>
                <a:gd name="connsiteX8" fmla="*/ 28501 w 494985"/>
                <a:gd name="connsiteY8" fmla="*/ 1035486 h 1038241"/>
                <a:gd name="connsiteX9" fmla="*/ 0 w 494985"/>
                <a:gd name="connsiteY9" fmla="*/ 1006985 h 1038241"/>
                <a:gd name="connsiteX10" fmla="*/ 0 w 494985"/>
                <a:gd name="connsiteY10" fmla="*/ 28501 h 1038241"/>
                <a:gd name="connsiteX0" fmla="*/ 0 w 494985"/>
                <a:gd name="connsiteY0" fmla="*/ 28501 h 1038241"/>
                <a:gd name="connsiteX1" fmla="*/ 28501 w 494985"/>
                <a:gd name="connsiteY1" fmla="*/ 0 h 1038241"/>
                <a:gd name="connsiteX2" fmla="*/ 466484 w 494985"/>
                <a:gd name="connsiteY2" fmla="*/ 0 h 1038241"/>
                <a:gd name="connsiteX3" fmla="*/ 494985 w 494985"/>
                <a:gd name="connsiteY3" fmla="*/ 28501 h 1038241"/>
                <a:gd name="connsiteX4" fmla="*/ 494985 w 494985"/>
                <a:gd name="connsiteY4" fmla="*/ 1006985 h 1038241"/>
                <a:gd name="connsiteX5" fmla="*/ 466484 w 494985"/>
                <a:gd name="connsiteY5" fmla="*/ 1035486 h 1038241"/>
                <a:gd name="connsiteX6" fmla="*/ 369537 w 494985"/>
                <a:gd name="connsiteY6" fmla="*/ 1030990 h 1038241"/>
                <a:gd name="connsiteX7" fmla="*/ 274287 w 494985"/>
                <a:gd name="connsiteY7" fmla="*/ 1037339 h 1038241"/>
                <a:gd name="connsiteX8" fmla="*/ 153637 w 494985"/>
                <a:gd name="connsiteY8" fmla="*/ 1037339 h 1038241"/>
                <a:gd name="connsiteX9" fmla="*/ 28501 w 494985"/>
                <a:gd name="connsiteY9" fmla="*/ 1035486 h 1038241"/>
                <a:gd name="connsiteX10" fmla="*/ 0 w 494985"/>
                <a:gd name="connsiteY10" fmla="*/ 1006985 h 1038241"/>
                <a:gd name="connsiteX11" fmla="*/ 0 w 494985"/>
                <a:gd name="connsiteY11" fmla="*/ 28501 h 1038241"/>
                <a:gd name="connsiteX0" fmla="*/ 0 w 494985"/>
                <a:gd name="connsiteY0" fmla="*/ 28501 h 1107189"/>
                <a:gd name="connsiteX1" fmla="*/ 28501 w 494985"/>
                <a:gd name="connsiteY1" fmla="*/ 0 h 1107189"/>
                <a:gd name="connsiteX2" fmla="*/ 466484 w 494985"/>
                <a:gd name="connsiteY2" fmla="*/ 0 h 1107189"/>
                <a:gd name="connsiteX3" fmla="*/ 494985 w 494985"/>
                <a:gd name="connsiteY3" fmla="*/ 28501 h 1107189"/>
                <a:gd name="connsiteX4" fmla="*/ 494985 w 494985"/>
                <a:gd name="connsiteY4" fmla="*/ 1006985 h 1107189"/>
                <a:gd name="connsiteX5" fmla="*/ 466484 w 494985"/>
                <a:gd name="connsiteY5" fmla="*/ 1035486 h 1107189"/>
                <a:gd name="connsiteX6" fmla="*/ 369537 w 494985"/>
                <a:gd name="connsiteY6" fmla="*/ 1030990 h 1107189"/>
                <a:gd name="connsiteX7" fmla="*/ 274287 w 494985"/>
                <a:gd name="connsiteY7" fmla="*/ 1037339 h 1107189"/>
                <a:gd name="connsiteX8" fmla="*/ 159987 w 494985"/>
                <a:gd name="connsiteY8" fmla="*/ 1107189 h 1107189"/>
                <a:gd name="connsiteX9" fmla="*/ 28501 w 494985"/>
                <a:gd name="connsiteY9" fmla="*/ 1035486 h 1107189"/>
                <a:gd name="connsiteX10" fmla="*/ 0 w 494985"/>
                <a:gd name="connsiteY10" fmla="*/ 1006985 h 1107189"/>
                <a:gd name="connsiteX11" fmla="*/ 0 w 494985"/>
                <a:gd name="connsiteY11" fmla="*/ 28501 h 1107189"/>
                <a:gd name="connsiteX0" fmla="*/ 0 w 494985"/>
                <a:gd name="connsiteY0" fmla="*/ 28501 h 1107189"/>
                <a:gd name="connsiteX1" fmla="*/ 28501 w 494985"/>
                <a:gd name="connsiteY1" fmla="*/ 0 h 1107189"/>
                <a:gd name="connsiteX2" fmla="*/ 466484 w 494985"/>
                <a:gd name="connsiteY2" fmla="*/ 0 h 1107189"/>
                <a:gd name="connsiteX3" fmla="*/ 494985 w 494985"/>
                <a:gd name="connsiteY3" fmla="*/ 28501 h 1107189"/>
                <a:gd name="connsiteX4" fmla="*/ 494985 w 494985"/>
                <a:gd name="connsiteY4" fmla="*/ 1006985 h 1107189"/>
                <a:gd name="connsiteX5" fmla="*/ 466484 w 494985"/>
                <a:gd name="connsiteY5" fmla="*/ 1035486 h 1107189"/>
                <a:gd name="connsiteX6" fmla="*/ 369537 w 494985"/>
                <a:gd name="connsiteY6" fmla="*/ 1030990 h 1107189"/>
                <a:gd name="connsiteX7" fmla="*/ 274287 w 494985"/>
                <a:gd name="connsiteY7" fmla="*/ 1100839 h 1107189"/>
                <a:gd name="connsiteX8" fmla="*/ 159987 w 494985"/>
                <a:gd name="connsiteY8" fmla="*/ 1107189 h 1107189"/>
                <a:gd name="connsiteX9" fmla="*/ 28501 w 494985"/>
                <a:gd name="connsiteY9" fmla="*/ 1035486 h 1107189"/>
                <a:gd name="connsiteX10" fmla="*/ 0 w 494985"/>
                <a:gd name="connsiteY10" fmla="*/ 1006985 h 1107189"/>
                <a:gd name="connsiteX11" fmla="*/ 0 w 494985"/>
                <a:gd name="connsiteY11" fmla="*/ 28501 h 110718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57605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50461 w 494985"/>
                <a:gd name="connsiteY8" fmla="*/ 1040514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1980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1980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57"/>
                <a:gd name="connsiteX1" fmla="*/ 28501 w 494985"/>
                <a:gd name="connsiteY1" fmla="*/ 0 h 1100857"/>
                <a:gd name="connsiteX2" fmla="*/ 466484 w 494985"/>
                <a:gd name="connsiteY2" fmla="*/ 0 h 1100857"/>
                <a:gd name="connsiteX3" fmla="*/ 494985 w 494985"/>
                <a:gd name="connsiteY3" fmla="*/ 28501 h 1100857"/>
                <a:gd name="connsiteX4" fmla="*/ 494985 w 494985"/>
                <a:gd name="connsiteY4" fmla="*/ 1006985 h 1100857"/>
                <a:gd name="connsiteX5" fmla="*/ 466484 w 494985"/>
                <a:gd name="connsiteY5" fmla="*/ 1035486 h 1100857"/>
                <a:gd name="connsiteX6" fmla="*/ 369537 w 494985"/>
                <a:gd name="connsiteY6" fmla="*/ 1030990 h 1100857"/>
                <a:gd name="connsiteX7" fmla="*/ 198087 w 494985"/>
                <a:gd name="connsiteY7" fmla="*/ 1100839 h 1100857"/>
                <a:gd name="connsiteX8" fmla="*/ 148080 w 494985"/>
                <a:gd name="connsiteY8" fmla="*/ 1033370 h 1100857"/>
                <a:gd name="connsiteX9" fmla="*/ 28501 w 494985"/>
                <a:gd name="connsiteY9" fmla="*/ 1035486 h 1100857"/>
                <a:gd name="connsiteX10" fmla="*/ 0 w 494985"/>
                <a:gd name="connsiteY10" fmla="*/ 1006985 h 1100857"/>
                <a:gd name="connsiteX11" fmla="*/ 0 w 494985"/>
                <a:gd name="connsiteY11" fmla="*/ 28501 h 1100857"/>
                <a:gd name="connsiteX0" fmla="*/ 0 w 494985"/>
                <a:gd name="connsiteY0" fmla="*/ 28501 h 1101187"/>
                <a:gd name="connsiteX1" fmla="*/ 28501 w 494985"/>
                <a:gd name="connsiteY1" fmla="*/ 0 h 1101187"/>
                <a:gd name="connsiteX2" fmla="*/ 466484 w 494985"/>
                <a:gd name="connsiteY2" fmla="*/ 0 h 1101187"/>
                <a:gd name="connsiteX3" fmla="*/ 494985 w 494985"/>
                <a:gd name="connsiteY3" fmla="*/ 28501 h 1101187"/>
                <a:gd name="connsiteX4" fmla="*/ 494985 w 494985"/>
                <a:gd name="connsiteY4" fmla="*/ 1006985 h 1101187"/>
                <a:gd name="connsiteX5" fmla="*/ 466484 w 494985"/>
                <a:gd name="connsiteY5" fmla="*/ 1035486 h 1101187"/>
                <a:gd name="connsiteX6" fmla="*/ 369537 w 494985"/>
                <a:gd name="connsiteY6" fmla="*/ 1030990 h 1101187"/>
                <a:gd name="connsiteX7" fmla="*/ 198087 w 494985"/>
                <a:gd name="connsiteY7" fmla="*/ 1100839 h 1101187"/>
                <a:gd name="connsiteX8" fmla="*/ 148080 w 494985"/>
                <a:gd name="connsiteY8" fmla="*/ 1033370 h 1101187"/>
                <a:gd name="connsiteX9" fmla="*/ 28501 w 494985"/>
                <a:gd name="connsiteY9" fmla="*/ 1035486 h 1101187"/>
                <a:gd name="connsiteX10" fmla="*/ 0 w 494985"/>
                <a:gd name="connsiteY10" fmla="*/ 1006985 h 1101187"/>
                <a:gd name="connsiteX11" fmla="*/ 0 w 494985"/>
                <a:gd name="connsiteY11" fmla="*/ 28501 h 1101187"/>
                <a:gd name="connsiteX0" fmla="*/ 0 w 494985"/>
                <a:gd name="connsiteY0" fmla="*/ 28501 h 1101096"/>
                <a:gd name="connsiteX1" fmla="*/ 28501 w 494985"/>
                <a:gd name="connsiteY1" fmla="*/ 0 h 1101096"/>
                <a:gd name="connsiteX2" fmla="*/ 466484 w 494985"/>
                <a:gd name="connsiteY2" fmla="*/ 0 h 1101096"/>
                <a:gd name="connsiteX3" fmla="*/ 494985 w 494985"/>
                <a:gd name="connsiteY3" fmla="*/ 28501 h 1101096"/>
                <a:gd name="connsiteX4" fmla="*/ 494985 w 494985"/>
                <a:gd name="connsiteY4" fmla="*/ 1006985 h 1101096"/>
                <a:gd name="connsiteX5" fmla="*/ 466484 w 494985"/>
                <a:gd name="connsiteY5" fmla="*/ 1035486 h 1101096"/>
                <a:gd name="connsiteX6" fmla="*/ 369537 w 494985"/>
                <a:gd name="connsiteY6" fmla="*/ 1030990 h 1101096"/>
                <a:gd name="connsiteX7" fmla="*/ 290956 w 494985"/>
                <a:gd name="connsiteY7" fmla="*/ 1055596 h 1101096"/>
                <a:gd name="connsiteX8" fmla="*/ 198087 w 494985"/>
                <a:gd name="connsiteY8" fmla="*/ 1100839 h 1101096"/>
                <a:gd name="connsiteX9" fmla="*/ 148080 w 494985"/>
                <a:gd name="connsiteY9" fmla="*/ 1033370 h 1101096"/>
                <a:gd name="connsiteX10" fmla="*/ 28501 w 494985"/>
                <a:gd name="connsiteY10" fmla="*/ 1035486 h 1101096"/>
                <a:gd name="connsiteX11" fmla="*/ 0 w 494985"/>
                <a:gd name="connsiteY11" fmla="*/ 1006985 h 1101096"/>
                <a:gd name="connsiteX12" fmla="*/ 0 w 494985"/>
                <a:gd name="connsiteY12" fmla="*/ 28501 h 1101096"/>
                <a:gd name="connsiteX0" fmla="*/ 0 w 494985"/>
                <a:gd name="connsiteY0" fmla="*/ 28501 h 1105462"/>
                <a:gd name="connsiteX1" fmla="*/ 28501 w 494985"/>
                <a:gd name="connsiteY1" fmla="*/ 0 h 1105462"/>
                <a:gd name="connsiteX2" fmla="*/ 466484 w 494985"/>
                <a:gd name="connsiteY2" fmla="*/ 0 h 1105462"/>
                <a:gd name="connsiteX3" fmla="*/ 494985 w 494985"/>
                <a:gd name="connsiteY3" fmla="*/ 28501 h 1105462"/>
                <a:gd name="connsiteX4" fmla="*/ 494985 w 494985"/>
                <a:gd name="connsiteY4" fmla="*/ 1006985 h 1105462"/>
                <a:gd name="connsiteX5" fmla="*/ 466484 w 494985"/>
                <a:gd name="connsiteY5" fmla="*/ 1035486 h 1105462"/>
                <a:gd name="connsiteX6" fmla="*/ 369537 w 494985"/>
                <a:gd name="connsiteY6" fmla="*/ 1030990 h 1105462"/>
                <a:gd name="connsiteX7" fmla="*/ 305243 w 494985"/>
                <a:gd name="connsiteY7" fmla="*/ 1098458 h 1105462"/>
                <a:gd name="connsiteX8" fmla="*/ 198087 w 494985"/>
                <a:gd name="connsiteY8" fmla="*/ 1100839 h 1105462"/>
                <a:gd name="connsiteX9" fmla="*/ 148080 w 494985"/>
                <a:gd name="connsiteY9" fmla="*/ 1033370 h 1105462"/>
                <a:gd name="connsiteX10" fmla="*/ 28501 w 494985"/>
                <a:gd name="connsiteY10" fmla="*/ 1035486 h 1105462"/>
                <a:gd name="connsiteX11" fmla="*/ 0 w 494985"/>
                <a:gd name="connsiteY11" fmla="*/ 1006985 h 1105462"/>
                <a:gd name="connsiteX12" fmla="*/ 0 w 494985"/>
                <a:gd name="connsiteY12" fmla="*/ 28501 h 1105462"/>
                <a:gd name="connsiteX0" fmla="*/ 0 w 494985"/>
                <a:gd name="connsiteY0" fmla="*/ 28501 h 1105462"/>
                <a:gd name="connsiteX1" fmla="*/ 28501 w 494985"/>
                <a:gd name="connsiteY1" fmla="*/ 0 h 1105462"/>
                <a:gd name="connsiteX2" fmla="*/ 466484 w 494985"/>
                <a:gd name="connsiteY2" fmla="*/ 0 h 1105462"/>
                <a:gd name="connsiteX3" fmla="*/ 494985 w 494985"/>
                <a:gd name="connsiteY3" fmla="*/ 28501 h 1105462"/>
                <a:gd name="connsiteX4" fmla="*/ 494985 w 494985"/>
                <a:gd name="connsiteY4" fmla="*/ 1006985 h 1105462"/>
                <a:gd name="connsiteX5" fmla="*/ 466484 w 494985"/>
                <a:gd name="connsiteY5" fmla="*/ 1035486 h 1105462"/>
                <a:gd name="connsiteX6" fmla="*/ 369537 w 494985"/>
                <a:gd name="connsiteY6" fmla="*/ 1030990 h 1105462"/>
                <a:gd name="connsiteX7" fmla="*/ 305243 w 494985"/>
                <a:gd name="connsiteY7" fmla="*/ 1098458 h 1105462"/>
                <a:gd name="connsiteX8" fmla="*/ 198087 w 494985"/>
                <a:gd name="connsiteY8" fmla="*/ 1100839 h 1105462"/>
                <a:gd name="connsiteX9" fmla="*/ 148080 w 494985"/>
                <a:gd name="connsiteY9" fmla="*/ 1033370 h 1105462"/>
                <a:gd name="connsiteX10" fmla="*/ 28501 w 494985"/>
                <a:gd name="connsiteY10" fmla="*/ 1035486 h 1105462"/>
                <a:gd name="connsiteX11" fmla="*/ 0 w 494985"/>
                <a:gd name="connsiteY11" fmla="*/ 1006985 h 1105462"/>
                <a:gd name="connsiteX12" fmla="*/ 0 w 494985"/>
                <a:gd name="connsiteY12" fmla="*/ 28501 h 110546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48080 w 494985"/>
                <a:gd name="connsiteY9" fmla="*/ 1033370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48080 w 494985"/>
                <a:gd name="connsiteY9" fmla="*/ 1033370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6321"/>
                <a:gd name="connsiteX1" fmla="*/ 28501 w 494985"/>
                <a:gd name="connsiteY1" fmla="*/ 0 h 1106321"/>
                <a:gd name="connsiteX2" fmla="*/ 466484 w 494985"/>
                <a:gd name="connsiteY2" fmla="*/ 0 h 1106321"/>
                <a:gd name="connsiteX3" fmla="*/ 494985 w 494985"/>
                <a:gd name="connsiteY3" fmla="*/ 28501 h 1106321"/>
                <a:gd name="connsiteX4" fmla="*/ 494985 w 494985"/>
                <a:gd name="connsiteY4" fmla="*/ 1006985 h 1106321"/>
                <a:gd name="connsiteX5" fmla="*/ 466484 w 494985"/>
                <a:gd name="connsiteY5" fmla="*/ 1035486 h 1106321"/>
                <a:gd name="connsiteX6" fmla="*/ 371918 w 494985"/>
                <a:gd name="connsiteY6" fmla="*/ 1041471 h 1106321"/>
                <a:gd name="connsiteX7" fmla="*/ 305243 w 494985"/>
                <a:gd name="connsiteY7" fmla="*/ 1106317 h 1106321"/>
                <a:gd name="connsiteX8" fmla="*/ 198087 w 494985"/>
                <a:gd name="connsiteY8" fmla="*/ 1100839 h 1106321"/>
                <a:gd name="connsiteX9" fmla="*/ 150462 w 494985"/>
                <a:gd name="connsiteY9" fmla="*/ 1038611 h 1106321"/>
                <a:gd name="connsiteX10" fmla="*/ 28501 w 494985"/>
                <a:gd name="connsiteY10" fmla="*/ 1035486 h 1106321"/>
                <a:gd name="connsiteX11" fmla="*/ 0 w 494985"/>
                <a:gd name="connsiteY11" fmla="*/ 1006985 h 1106321"/>
                <a:gd name="connsiteX12" fmla="*/ 0 w 494985"/>
                <a:gd name="connsiteY12" fmla="*/ 28501 h 1106321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0462 w 494985"/>
                <a:gd name="connsiteY9" fmla="*/ 103861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79037 w 494985"/>
                <a:gd name="connsiteY9" fmla="*/ 10359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153278 w 494985"/>
                <a:gd name="connsiteY10" fmla="*/ 1037850 h 1102488"/>
                <a:gd name="connsiteX11" fmla="*/ 28501 w 494985"/>
                <a:gd name="connsiteY11" fmla="*/ 1035486 h 1102488"/>
                <a:gd name="connsiteX12" fmla="*/ 0 w 494985"/>
                <a:gd name="connsiteY12" fmla="*/ 1006985 h 1102488"/>
                <a:gd name="connsiteX13" fmla="*/ 0 w 494985"/>
                <a:gd name="connsiteY13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3278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29465 w 494985"/>
                <a:gd name="connsiteY9" fmla="*/ 10430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29465 w 494985"/>
                <a:gd name="connsiteY9" fmla="*/ 10430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3654"/>
                <a:gd name="connsiteX1" fmla="*/ 28501 w 494985"/>
                <a:gd name="connsiteY1" fmla="*/ 0 h 1103654"/>
                <a:gd name="connsiteX2" fmla="*/ 466484 w 494985"/>
                <a:gd name="connsiteY2" fmla="*/ 0 h 1103654"/>
                <a:gd name="connsiteX3" fmla="*/ 494985 w 494985"/>
                <a:gd name="connsiteY3" fmla="*/ 28501 h 1103654"/>
                <a:gd name="connsiteX4" fmla="*/ 494985 w 494985"/>
                <a:gd name="connsiteY4" fmla="*/ 1006985 h 1103654"/>
                <a:gd name="connsiteX5" fmla="*/ 466484 w 494985"/>
                <a:gd name="connsiteY5" fmla="*/ 1035486 h 1103654"/>
                <a:gd name="connsiteX6" fmla="*/ 371918 w 494985"/>
                <a:gd name="connsiteY6" fmla="*/ 1041471 h 1103654"/>
                <a:gd name="connsiteX7" fmla="*/ 307624 w 494985"/>
                <a:gd name="connsiteY7" fmla="*/ 1101077 h 1103654"/>
                <a:gd name="connsiteX8" fmla="*/ 198087 w 494985"/>
                <a:gd name="connsiteY8" fmla="*/ 1100839 h 1103654"/>
                <a:gd name="connsiteX9" fmla="*/ 136609 w 494985"/>
                <a:gd name="connsiteY9" fmla="*/ 1037850 h 1103654"/>
                <a:gd name="connsiteX10" fmla="*/ 28501 w 494985"/>
                <a:gd name="connsiteY10" fmla="*/ 1035486 h 1103654"/>
                <a:gd name="connsiteX11" fmla="*/ 0 w 494985"/>
                <a:gd name="connsiteY11" fmla="*/ 1006985 h 1103654"/>
                <a:gd name="connsiteX12" fmla="*/ 0 w 494985"/>
                <a:gd name="connsiteY12" fmla="*/ 28501 h 1103654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6240"/>
                <a:gd name="connsiteX1" fmla="*/ 28501 w 494985"/>
                <a:gd name="connsiteY1" fmla="*/ 0 h 1106240"/>
                <a:gd name="connsiteX2" fmla="*/ 466484 w 494985"/>
                <a:gd name="connsiteY2" fmla="*/ 0 h 1106240"/>
                <a:gd name="connsiteX3" fmla="*/ 494985 w 494985"/>
                <a:gd name="connsiteY3" fmla="*/ 28501 h 1106240"/>
                <a:gd name="connsiteX4" fmla="*/ 494985 w 494985"/>
                <a:gd name="connsiteY4" fmla="*/ 1006985 h 1106240"/>
                <a:gd name="connsiteX5" fmla="*/ 466484 w 494985"/>
                <a:gd name="connsiteY5" fmla="*/ 1035486 h 1106240"/>
                <a:gd name="connsiteX6" fmla="*/ 369537 w 494985"/>
                <a:gd name="connsiteY6" fmla="*/ 1033611 h 1106240"/>
                <a:gd name="connsiteX7" fmla="*/ 307624 w 494985"/>
                <a:gd name="connsiteY7" fmla="*/ 1101077 h 1106240"/>
                <a:gd name="connsiteX8" fmla="*/ 198087 w 494985"/>
                <a:gd name="connsiteY8" fmla="*/ 1100839 h 1106240"/>
                <a:gd name="connsiteX9" fmla="*/ 158041 w 494985"/>
                <a:gd name="connsiteY9" fmla="*/ 1035229 h 1106240"/>
                <a:gd name="connsiteX10" fmla="*/ 28501 w 494985"/>
                <a:gd name="connsiteY10" fmla="*/ 1035486 h 1106240"/>
                <a:gd name="connsiteX11" fmla="*/ 0 w 494985"/>
                <a:gd name="connsiteY11" fmla="*/ 1006985 h 1106240"/>
                <a:gd name="connsiteX12" fmla="*/ 0 w 494985"/>
                <a:gd name="connsiteY12" fmla="*/ 28501 h 1106240"/>
                <a:gd name="connsiteX0" fmla="*/ 0 w 494985"/>
                <a:gd name="connsiteY0" fmla="*/ 28501 h 1105659"/>
                <a:gd name="connsiteX1" fmla="*/ 28501 w 494985"/>
                <a:gd name="connsiteY1" fmla="*/ 0 h 1105659"/>
                <a:gd name="connsiteX2" fmla="*/ 466484 w 494985"/>
                <a:gd name="connsiteY2" fmla="*/ 0 h 1105659"/>
                <a:gd name="connsiteX3" fmla="*/ 494985 w 494985"/>
                <a:gd name="connsiteY3" fmla="*/ 28501 h 1105659"/>
                <a:gd name="connsiteX4" fmla="*/ 494985 w 494985"/>
                <a:gd name="connsiteY4" fmla="*/ 1006985 h 1105659"/>
                <a:gd name="connsiteX5" fmla="*/ 466484 w 494985"/>
                <a:gd name="connsiteY5" fmla="*/ 1035486 h 1105659"/>
                <a:gd name="connsiteX6" fmla="*/ 371918 w 494985"/>
                <a:gd name="connsiteY6" fmla="*/ 1041470 h 1105659"/>
                <a:gd name="connsiteX7" fmla="*/ 307624 w 494985"/>
                <a:gd name="connsiteY7" fmla="*/ 1101077 h 1105659"/>
                <a:gd name="connsiteX8" fmla="*/ 198087 w 494985"/>
                <a:gd name="connsiteY8" fmla="*/ 1100839 h 1105659"/>
                <a:gd name="connsiteX9" fmla="*/ 158041 w 494985"/>
                <a:gd name="connsiteY9" fmla="*/ 1035229 h 1105659"/>
                <a:gd name="connsiteX10" fmla="*/ 28501 w 494985"/>
                <a:gd name="connsiteY10" fmla="*/ 1035486 h 1105659"/>
                <a:gd name="connsiteX11" fmla="*/ 0 w 494985"/>
                <a:gd name="connsiteY11" fmla="*/ 1006985 h 1105659"/>
                <a:gd name="connsiteX12" fmla="*/ 0 w 494985"/>
                <a:gd name="connsiteY12" fmla="*/ 28501 h 1105659"/>
                <a:gd name="connsiteX0" fmla="*/ 0 w 494985"/>
                <a:gd name="connsiteY0" fmla="*/ 28501 h 1106046"/>
                <a:gd name="connsiteX1" fmla="*/ 28501 w 494985"/>
                <a:gd name="connsiteY1" fmla="*/ 0 h 1106046"/>
                <a:gd name="connsiteX2" fmla="*/ 466484 w 494985"/>
                <a:gd name="connsiteY2" fmla="*/ 0 h 1106046"/>
                <a:gd name="connsiteX3" fmla="*/ 494985 w 494985"/>
                <a:gd name="connsiteY3" fmla="*/ 28501 h 1106046"/>
                <a:gd name="connsiteX4" fmla="*/ 494985 w 494985"/>
                <a:gd name="connsiteY4" fmla="*/ 1006985 h 1106046"/>
                <a:gd name="connsiteX5" fmla="*/ 466484 w 494985"/>
                <a:gd name="connsiteY5" fmla="*/ 1035486 h 1106046"/>
                <a:gd name="connsiteX6" fmla="*/ 364775 w 494985"/>
                <a:gd name="connsiteY6" fmla="*/ 1036230 h 1106046"/>
                <a:gd name="connsiteX7" fmla="*/ 307624 w 494985"/>
                <a:gd name="connsiteY7" fmla="*/ 1101077 h 1106046"/>
                <a:gd name="connsiteX8" fmla="*/ 198087 w 494985"/>
                <a:gd name="connsiteY8" fmla="*/ 1100839 h 1106046"/>
                <a:gd name="connsiteX9" fmla="*/ 158041 w 494985"/>
                <a:gd name="connsiteY9" fmla="*/ 1035229 h 1106046"/>
                <a:gd name="connsiteX10" fmla="*/ 28501 w 494985"/>
                <a:gd name="connsiteY10" fmla="*/ 1035486 h 1106046"/>
                <a:gd name="connsiteX11" fmla="*/ 0 w 494985"/>
                <a:gd name="connsiteY11" fmla="*/ 1006985 h 1106046"/>
                <a:gd name="connsiteX12" fmla="*/ 0 w 494985"/>
                <a:gd name="connsiteY12" fmla="*/ 28501 h 1106046"/>
                <a:gd name="connsiteX0" fmla="*/ 0 w 494985"/>
                <a:gd name="connsiteY0" fmla="*/ 28501 h 1106046"/>
                <a:gd name="connsiteX1" fmla="*/ 28501 w 494985"/>
                <a:gd name="connsiteY1" fmla="*/ 0 h 1106046"/>
                <a:gd name="connsiteX2" fmla="*/ 466484 w 494985"/>
                <a:gd name="connsiteY2" fmla="*/ 0 h 1106046"/>
                <a:gd name="connsiteX3" fmla="*/ 494985 w 494985"/>
                <a:gd name="connsiteY3" fmla="*/ 28501 h 1106046"/>
                <a:gd name="connsiteX4" fmla="*/ 494985 w 494985"/>
                <a:gd name="connsiteY4" fmla="*/ 1006985 h 1106046"/>
                <a:gd name="connsiteX5" fmla="*/ 466484 w 494985"/>
                <a:gd name="connsiteY5" fmla="*/ 1035486 h 1106046"/>
                <a:gd name="connsiteX6" fmla="*/ 364775 w 494985"/>
                <a:gd name="connsiteY6" fmla="*/ 1036230 h 1106046"/>
                <a:gd name="connsiteX7" fmla="*/ 307624 w 494985"/>
                <a:gd name="connsiteY7" fmla="*/ 1101077 h 1106046"/>
                <a:gd name="connsiteX8" fmla="*/ 198087 w 494985"/>
                <a:gd name="connsiteY8" fmla="*/ 1100839 h 1106046"/>
                <a:gd name="connsiteX9" fmla="*/ 158041 w 494985"/>
                <a:gd name="connsiteY9" fmla="*/ 1035229 h 1106046"/>
                <a:gd name="connsiteX10" fmla="*/ 28501 w 494985"/>
                <a:gd name="connsiteY10" fmla="*/ 1035486 h 1106046"/>
                <a:gd name="connsiteX11" fmla="*/ 0 w 494985"/>
                <a:gd name="connsiteY11" fmla="*/ 1006985 h 1106046"/>
                <a:gd name="connsiteX12" fmla="*/ 0 w 494985"/>
                <a:gd name="connsiteY12" fmla="*/ 28501 h 1106046"/>
                <a:gd name="connsiteX0" fmla="*/ 0 w 494985"/>
                <a:gd name="connsiteY0" fmla="*/ 28501 h 1104264"/>
                <a:gd name="connsiteX1" fmla="*/ 28501 w 494985"/>
                <a:gd name="connsiteY1" fmla="*/ 0 h 1104264"/>
                <a:gd name="connsiteX2" fmla="*/ 466484 w 494985"/>
                <a:gd name="connsiteY2" fmla="*/ 0 h 1104264"/>
                <a:gd name="connsiteX3" fmla="*/ 494985 w 494985"/>
                <a:gd name="connsiteY3" fmla="*/ 28501 h 1104264"/>
                <a:gd name="connsiteX4" fmla="*/ 494985 w 494985"/>
                <a:gd name="connsiteY4" fmla="*/ 1006985 h 1104264"/>
                <a:gd name="connsiteX5" fmla="*/ 466484 w 494985"/>
                <a:gd name="connsiteY5" fmla="*/ 1035486 h 1104264"/>
                <a:gd name="connsiteX6" fmla="*/ 364775 w 494985"/>
                <a:gd name="connsiteY6" fmla="*/ 1036230 h 1104264"/>
                <a:gd name="connsiteX7" fmla="*/ 312387 w 494985"/>
                <a:gd name="connsiteY7" fmla="*/ 1098457 h 1104264"/>
                <a:gd name="connsiteX8" fmla="*/ 198087 w 494985"/>
                <a:gd name="connsiteY8" fmla="*/ 1100839 h 1104264"/>
                <a:gd name="connsiteX9" fmla="*/ 158041 w 494985"/>
                <a:gd name="connsiteY9" fmla="*/ 1035229 h 1104264"/>
                <a:gd name="connsiteX10" fmla="*/ 28501 w 494985"/>
                <a:gd name="connsiteY10" fmla="*/ 1035486 h 1104264"/>
                <a:gd name="connsiteX11" fmla="*/ 0 w 494985"/>
                <a:gd name="connsiteY11" fmla="*/ 1006985 h 1104264"/>
                <a:gd name="connsiteX12" fmla="*/ 0 w 494985"/>
                <a:gd name="connsiteY12" fmla="*/ 28501 h 1104264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312387 w 494985"/>
                <a:gd name="connsiteY7" fmla="*/ 1098457 h 1100839"/>
                <a:gd name="connsiteX8" fmla="*/ 198087 w 494985"/>
                <a:gd name="connsiteY8" fmla="*/ 1100839 h 1100839"/>
                <a:gd name="connsiteX9" fmla="*/ 158041 w 494985"/>
                <a:gd name="connsiteY9" fmla="*/ 1035229 h 1100839"/>
                <a:gd name="connsiteX10" fmla="*/ 28501 w 494985"/>
                <a:gd name="connsiteY10" fmla="*/ 1035486 h 1100839"/>
                <a:gd name="connsiteX11" fmla="*/ 0 w 494985"/>
                <a:gd name="connsiteY11" fmla="*/ 1006985 h 1100839"/>
                <a:gd name="connsiteX12" fmla="*/ 0 w 494985"/>
                <a:gd name="connsiteY12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198087 w 494985"/>
                <a:gd name="connsiteY7" fmla="*/ 1100839 h 1100839"/>
                <a:gd name="connsiteX8" fmla="*/ 158041 w 494985"/>
                <a:gd name="connsiteY8" fmla="*/ 1035229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289009 w 494985"/>
                <a:gd name="connsiteY7" fmla="*/ 1064051 h 1100839"/>
                <a:gd name="connsiteX8" fmla="*/ 198087 w 494985"/>
                <a:gd name="connsiteY8" fmla="*/ 1100839 h 1100839"/>
                <a:gd name="connsiteX9" fmla="*/ 158041 w 494985"/>
                <a:gd name="connsiteY9" fmla="*/ 1035229 h 1100839"/>
                <a:gd name="connsiteX10" fmla="*/ 28501 w 494985"/>
                <a:gd name="connsiteY10" fmla="*/ 1035486 h 1100839"/>
                <a:gd name="connsiteX11" fmla="*/ 0 w 494985"/>
                <a:gd name="connsiteY11" fmla="*/ 1006985 h 1100839"/>
                <a:gd name="connsiteX12" fmla="*/ 0 w 494985"/>
                <a:gd name="connsiteY12" fmla="*/ 28501 h 1100839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64775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52869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40962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13832"/>
                <a:gd name="connsiteX1" fmla="*/ 28501 w 494985"/>
                <a:gd name="connsiteY1" fmla="*/ 0 h 1113832"/>
                <a:gd name="connsiteX2" fmla="*/ 466484 w 494985"/>
                <a:gd name="connsiteY2" fmla="*/ 0 h 1113832"/>
                <a:gd name="connsiteX3" fmla="*/ 494985 w 494985"/>
                <a:gd name="connsiteY3" fmla="*/ 28501 h 1113832"/>
                <a:gd name="connsiteX4" fmla="*/ 494985 w 494985"/>
                <a:gd name="connsiteY4" fmla="*/ 1006985 h 1113832"/>
                <a:gd name="connsiteX5" fmla="*/ 466484 w 494985"/>
                <a:gd name="connsiteY5" fmla="*/ 1035486 h 1113832"/>
                <a:gd name="connsiteX6" fmla="*/ 340962 w 494985"/>
                <a:gd name="connsiteY6" fmla="*/ 1036230 h 1113832"/>
                <a:gd name="connsiteX7" fmla="*/ 293772 w 494985"/>
                <a:gd name="connsiteY7" fmla="*/ 1113832 h 1113832"/>
                <a:gd name="connsiteX8" fmla="*/ 200469 w 494985"/>
                <a:gd name="connsiteY8" fmla="*/ 1108699 h 1113832"/>
                <a:gd name="connsiteX9" fmla="*/ 158041 w 494985"/>
                <a:gd name="connsiteY9" fmla="*/ 1035229 h 1113832"/>
                <a:gd name="connsiteX10" fmla="*/ 28501 w 494985"/>
                <a:gd name="connsiteY10" fmla="*/ 1035486 h 1113832"/>
                <a:gd name="connsiteX11" fmla="*/ 0 w 494985"/>
                <a:gd name="connsiteY11" fmla="*/ 1006985 h 1113832"/>
                <a:gd name="connsiteX12" fmla="*/ 0 w 494985"/>
                <a:gd name="connsiteY12" fmla="*/ 28501 h 1113832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305679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4985" h="1108699">
                  <a:moveTo>
                    <a:pt x="0" y="28501"/>
                  </a:moveTo>
                  <a:cubicBezTo>
                    <a:pt x="0" y="12760"/>
                    <a:pt x="12760" y="0"/>
                    <a:pt x="28501" y="0"/>
                  </a:cubicBezTo>
                  <a:lnTo>
                    <a:pt x="466484" y="0"/>
                  </a:lnTo>
                  <a:cubicBezTo>
                    <a:pt x="482225" y="0"/>
                    <a:pt x="494985" y="12760"/>
                    <a:pt x="494985" y="28501"/>
                  </a:cubicBezTo>
                  <a:lnTo>
                    <a:pt x="494985" y="1006985"/>
                  </a:lnTo>
                  <a:cubicBezTo>
                    <a:pt x="494985" y="1022726"/>
                    <a:pt x="482225" y="1035486"/>
                    <a:pt x="466484" y="1035486"/>
                  </a:cubicBezTo>
                  <a:lnTo>
                    <a:pt x="340962" y="1036230"/>
                  </a:lnTo>
                  <a:lnTo>
                    <a:pt x="305679" y="1108591"/>
                  </a:lnTo>
                  <a:lnTo>
                    <a:pt x="186182" y="1108699"/>
                  </a:lnTo>
                  <a:lnTo>
                    <a:pt x="158041" y="1035229"/>
                  </a:lnTo>
                  <a:lnTo>
                    <a:pt x="28501" y="1035486"/>
                  </a:lnTo>
                  <a:cubicBezTo>
                    <a:pt x="12760" y="1035486"/>
                    <a:pt x="0" y="1022726"/>
                    <a:pt x="0" y="1006985"/>
                  </a:cubicBezTo>
                  <a:lnTo>
                    <a:pt x="0" y="28501"/>
                  </a:lnTo>
                  <a:close/>
                </a:path>
              </a:pathLst>
            </a:custGeom>
            <a:solidFill>
              <a:srgbClr val="FFFFFF"/>
            </a:solidFill>
            <a:ln w="3175" cap="flat" cmpd="sng" algn="ctr">
              <a:solidFill>
                <a:srgbClr val="8E8E8E"/>
              </a:solidFill>
              <a:prstDash val="solid"/>
            </a:ln>
            <a:effectLst/>
          </p:spPr>
          <p:txBody>
            <a:bodyPr vert="vert270" lIns="91412" tIns="91412" rIns="182824" bIns="137119" rtlCol="0" anchor="ctr"/>
            <a:lstStyle/>
            <a:p>
              <a:pPr marL="0" marR="0" lvl="0" indent="0" algn="ctr" defTabSz="3429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Pig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5818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Hadoop 2.0 – Towards a Platform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1714784" y="3519861"/>
            <a:ext cx="4689439" cy="968615"/>
          </a:xfrm>
          <a:prstGeom prst="roundRect">
            <a:avLst>
              <a:gd name="adj" fmla="val 1121"/>
            </a:avLst>
          </a:prstGeom>
          <a:solidFill>
            <a:srgbClr val="69BE28">
              <a:lumMod val="20000"/>
              <a:lumOff val="80000"/>
            </a:srgbClr>
          </a:solidFill>
          <a:ln w="3175" cap="flat" cmpd="sng" algn="ctr">
            <a:solidFill>
              <a:srgbClr val="69BE28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68562" tIns="34282" rIns="68562" bIns="34282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714784" y="1863988"/>
            <a:ext cx="4689439" cy="1543160"/>
          </a:xfrm>
          <a:prstGeom prst="roundRect">
            <a:avLst>
              <a:gd name="adj" fmla="val 1121"/>
            </a:avLst>
          </a:prstGeom>
          <a:solidFill>
            <a:srgbClr val="69BE28">
              <a:lumMod val="20000"/>
              <a:lumOff val="80000"/>
            </a:srgbClr>
          </a:solidFill>
          <a:ln w="3175" cap="flat" cmpd="sng" algn="ctr">
            <a:solidFill>
              <a:srgbClr val="69BE28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68562" tIns="34282" rIns="68562" bIns="34282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3" name="Rounded Rectangle 52"/>
          <p:cNvSpPr>
            <a:spLocks/>
          </p:cNvSpPr>
          <p:nvPr/>
        </p:nvSpPr>
        <p:spPr>
          <a:xfrm>
            <a:off x="1787048" y="2958732"/>
            <a:ext cx="4573680" cy="693821"/>
          </a:xfrm>
          <a:prstGeom prst="roundRect">
            <a:avLst>
              <a:gd name="adj" fmla="val 5758"/>
            </a:avLst>
          </a:prstGeom>
          <a:solidFill>
            <a:srgbClr val="44697D"/>
          </a:solidFill>
          <a:ln w="9525" cap="flat" cmpd="sng" algn="ctr">
            <a:solidFill>
              <a:srgbClr val="334F5E"/>
            </a:solidFill>
            <a:prstDash val="solid"/>
          </a:ln>
          <a:effectLst/>
        </p:spPr>
        <p:txBody>
          <a:bodyPr lIns="0" tIns="102844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YARN</a:t>
            </a: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Data Operating System</a:t>
            </a:r>
          </a:p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(Cluster Resource Management)</a:t>
            </a:r>
          </a:p>
        </p:txBody>
      </p:sp>
      <p:sp>
        <p:nvSpPr>
          <p:cNvPr id="54" name="Rounded Rectangle 53"/>
          <p:cNvSpPr>
            <a:spLocks/>
          </p:cNvSpPr>
          <p:nvPr/>
        </p:nvSpPr>
        <p:spPr>
          <a:xfrm>
            <a:off x="1888367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</a:p>
        </p:txBody>
      </p:sp>
      <p:sp>
        <p:nvSpPr>
          <p:cNvPr id="55" name="Rounded Rectangle 54"/>
          <p:cNvSpPr>
            <a:spLocks/>
          </p:cNvSpPr>
          <p:nvPr/>
        </p:nvSpPr>
        <p:spPr>
          <a:xfrm>
            <a:off x="2226195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56" name="Rounded Rectangle 55"/>
          <p:cNvSpPr>
            <a:spLocks/>
          </p:cNvSpPr>
          <p:nvPr/>
        </p:nvSpPr>
        <p:spPr>
          <a:xfrm>
            <a:off x="2564022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57" name="Rounded Rectangle 56"/>
          <p:cNvSpPr>
            <a:spLocks/>
          </p:cNvSpPr>
          <p:nvPr/>
        </p:nvSpPr>
        <p:spPr>
          <a:xfrm>
            <a:off x="2901849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58" name="Rounded Rectangle 57"/>
          <p:cNvSpPr>
            <a:spLocks/>
          </p:cNvSpPr>
          <p:nvPr/>
        </p:nvSpPr>
        <p:spPr>
          <a:xfrm>
            <a:off x="3239678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59" name="Rounded Rectangle 58"/>
          <p:cNvSpPr>
            <a:spLocks/>
          </p:cNvSpPr>
          <p:nvPr/>
        </p:nvSpPr>
        <p:spPr>
          <a:xfrm>
            <a:off x="3577506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60" name="Rounded Rectangle 59"/>
          <p:cNvSpPr>
            <a:spLocks/>
          </p:cNvSpPr>
          <p:nvPr/>
        </p:nvSpPr>
        <p:spPr>
          <a:xfrm>
            <a:off x="3915334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61" name="Rounded Rectangle 60"/>
          <p:cNvSpPr>
            <a:spLocks/>
          </p:cNvSpPr>
          <p:nvPr/>
        </p:nvSpPr>
        <p:spPr>
          <a:xfrm>
            <a:off x="4253162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62" name="Rounded Rectangle 61"/>
          <p:cNvSpPr>
            <a:spLocks/>
          </p:cNvSpPr>
          <p:nvPr/>
        </p:nvSpPr>
        <p:spPr>
          <a:xfrm>
            <a:off x="1888367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63" name="Rounded Rectangle 62"/>
          <p:cNvSpPr>
            <a:spLocks/>
          </p:cNvSpPr>
          <p:nvPr/>
        </p:nvSpPr>
        <p:spPr>
          <a:xfrm>
            <a:off x="2226195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64" name="Rounded Rectangle 63"/>
          <p:cNvSpPr>
            <a:spLocks/>
          </p:cNvSpPr>
          <p:nvPr/>
        </p:nvSpPr>
        <p:spPr>
          <a:xfrm>
            <a:off x="2564022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65" name="Rounded Rectangle 64"/>
          <p:cNvSpPr>
            <a:spLocks/>
          </p:cNvSpPr>
          <p:nvPr/>
        </p:nvSpPr>
        <p:spPr>
          <a:xfrm>
            <a:off x="2901849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66" name="Rounded Rectangle 65"/>
          <p:cNvSpPr>
            <a:spLocks/>
          </p:cNvSpPr>
          <p:nvPr/>
        </p:nvSpPr>
        <p:spPr>
          <a:xfrm>
            <a:off x="3239678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67" name="Rounded Rectangle 66"/>
          <p:cNvSpPr>
            <a:spLocks/>
          </p:cNvSpPr>
          <p:nvPr/>
        </p:nvSpPr>
        <p:spPr>
          <a:xfrm>
            <a:off x="3577506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68" name="Rounded Rectangle 67"/>
          <p:cNvSpPr>
            <a:spLocks/>
          </p:cNvSpPr>
          <p:nvPr/>
        </p:nvSpPr>
        <p:spPr>
          <a:xfrm>
            <a:off x="3915334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69" name="Rounded Rectangle 68"/>
          <p:cNvSpPr>
            <a:spLocks/>
          </p:cNvSpPr>
          <p:nvPr/>
        </p:nvSpPr>
        <p:spPr>
          <a:xfrm>
            <a:off x="4253162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70" name="Rounded Rectangle 69"/>
          <p:cNvSpPr>
            <a:spLocks/>
          </p:cNvSpPr>
          <p:nvPr/>
        </p:nvSpPr>
        <p:spPr>
          <a:xfrm>
            <a:off x="4594362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71" name="Rounded Rectangle 70"/>
          <p:cNvSpPr>
            <a:spLocks/>
          </p:cNvSpPr>
          <p:nvPr/>
        </p:nvSpPr>
        <p:spPr>
          <a:xfrm>
            <a:off x="4932190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72" name="Rounded Rectangle 71"/>
          <p:cNvSpPr>
            <a:spLocks/>
          </p:cNvSpPr>
          <p:nvPr/>
        </p:nvSpPr>
        <p:spPr>
          <a:xfrm>
            <a:off x="4594362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73" name="Rounded Rectangle 72"/>
          <p:cNvSpPr>
            <a:spLocks/>
          </p:cNvSpPr>
          <p:nvPr/>
        </p:nvSpPr>
        <p:spPr>
          <a:xfrm>
            <a:off x="4932190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74" name="Rounded Rectangle 73"/>
          <p:cNvSpPr>
            <a:spLocks/>
          </p:cNvSpPr>
          <p:nvPr/>
        </p:nvSpPr>
        <p:spPr>
          <a:xfrm>
            <a:off x="5265168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75" name="Rounded Rectangle 74"/>
          <p:cNvSpPr>
            <a:spLocks/>
          </p:cNvSpPr>
          <p:nvPr/>
        </p:nvSpPr>
        <p:spPr>
          <a:xfrm>
            <a:off x="5602995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76" name="Rounded Rectangle 75"/>
          <p:cNvSpPr>
            <a:spLocks/>
          </p:cNvSpPr>
          <p:nvPr/>
        </p:nvSpPr>
        <p:spPr>
          <a:xfrm>
            <a:off x="5940824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77" name="Rounded Rectangle 76"/>
          <p:cNvSpPr>
            <a:spLocks/>
          </p:cNvSpPr>
          <p:nvPr/>
        </p:nvSpPr>
        <p:spPr>
          <a:xfrm>
            <a:off x="5265168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78" name="Rounded Rectangle 77"/>
          <p:cNvSpPr>
            <a:spLocks/>
          </p:cNvSpPr>
          <p:nvPr/>
        </p:nvSpPr>
        <p:spPr>
          <a:xfrm>
            <a:off x="5602995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79" name="Rounded Rectangle 78"/>
          <p:cNvSpPr>
            <a:spLocks/>
          </p:cNvSpPr>
          <p:nvPr/>
        </p:nvSpPr>
        <p:spPr>
          <a:xfrm>
            <a:off x="5940824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80" name="Rounded Rectangle 79"/>
          <p:cNvSpPr>
            <a:spLocks/>
          </p:cNvSpPr>
          <p:nvPr/>
        </p:nvSpPr>
        <p:spPr>
          <a:xfrm>
            <a:off x="1787053" y="3731930"/>
            <a:ext cx="4573679" cy="672999"/>
          </a:xfrm>
          <a:prstGeom prst="roundRect">
            <a:avLst>
              <a:gd name="adj" fmla="val 5758"/>
            </a:avLst>
          </a:prstGeom>
          <a:solidFill>
            <a:srgbClr val="FFFFFF">
              <a:alpha val="75000"/>
            </a:srgbClr>
          </a:solidFill>
          <a:ln w="9525" cap="flat" cmpd="sng" algn="ctr">
            <a:solidFill>
              <a:srgbClr val="69BE28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0" tIns="34282" rIns="0" bIns="34282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HDFS </a:t>
            </a:r>
            <a:b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(Hadoop Distributed File System)</a:t>
            </a:r>
          </a:p>
        </p:txBody>
      </p:sp>
      <p:sp>
        <p:nvSpPr>
          <p:cNvPr id="81" name="Rounded Rectangle 80"/>
          <p:cNvSpPr/>
          <p:nvPr/>
        </p:nvSpPr>
        <p:spPr>
          <a:xfrm rot="5400000">
            <a:off x="3911264" y="-567129"/>
            <a:ext cx="296480" cy="4689443"/>
          </a:xfrm>
          <a:prstGeom prst="roundRect">
            <a:avLst>
              <a:gd name="adj" fmla="val 12532"/>
            </a:avLst>
          </a:prstGeom>
          <a:solidFill>
            <a:srgbClr val="69BE28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BATCH, INTERACTIVE &amp; 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NEAR REAL</a:t>
            </a: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-TIME  DATA  ACCESS</a:t>
            </a:r>
          </a:p>
        </p:txBody>
      </p:sp>
      <p:sp>
        <p:nvSpPr>
          <p:cNvPr id="82" name="Rounded Rectangle 37"/>
          <p:cNvSpPr>
            <a:spLocks/>
          </p:cNvSpPr>
          <p:nvPr/>
        </p:nvSpPr>
        <p:spPr>
          <a:xfrm>
            <a:off x="1787048" y="2430576"/>
            <a:ext cx="539508" cy="692687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 Reduce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3" name="Rounded Rectangle 37"/>
          <p:cNvSpPr>
            <a:spLocks/>
          </p:cNvSpPr>
          <p:nvPr/>
        </p:nvSpPr>
        <p:spPr>
          <a:xfrm>
            <a:off x="4080294" y="1988680"/>
            <a:ext cx="539508" cy="113971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0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Apache </a:t>
            </a:r>
          </a:p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Accumulo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4" name="Rounded Rectangle 37"/>
          <p:cNvSpPr>
            <a:spLocks/>
          </p:cNvSpPr>
          <p:nvPr/>
        </p:nvSpPr>
        <p:spPr>
          <a:xfrm>
            <a:off x="4662435" y="1986157"/>
            <a:ext cx="539508" cy="113971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Apache 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Solr</a:t>
            </a:r>
          </a:p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5" name="Rounded Rectangle 37"/>
          <p:cNvSpPr>
            <a:spLocks/>
          </p:cNvSpPr>
          <p:nvPr/>
        </p:nvSpPr>
        <p:spPr>
          <a:xfrm>
            <a:off x="5240742" y="1988680"/>
            <a:ext cx="539508" cy="113971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Apache 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Storm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6" name="Rounded Rectangle 37"/>
          <p:cNvSpPr>
            <a:spLocks/>
          </p:cNvSpPr>
          <p:nvPr/>
        </p:nvSpPr>
        <p:spPr>
          <a:xfrm>
            <a:off x="1787048" y="1993298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Hive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7" name="Rounded Rectangle 37"/>
          <p:cNvSpPr>
            <a:spLocks/>
          </p:cNvSpPr>
          <p:nvPr/>
        </p:nvSpPr>
        <p:spPr>
          <a:xfrm>
            <a:off x="2065804" y="1991360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Pig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8" name="Rounded Rectangle 37"/>
          <p:cNvSpPr>
            <a:spLocks/>
          </p:cNvSpPr>
          <p:nvPr/>
        </p:nvSpPr>
        <p:spPr>
          <a:xfrm>
            <a:off x="2362339" y="2430576"/>
            <a:ext cx="539508" cy="692687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Tez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9" name="Rounded Rectangle 37"/>
          <p:cNvSpPr>
            <a:spLocks/>
          </p:cNvSpPr>
          <p:nvPr/>
        </p:nvSpPr>
        <p:spPr>
          <a:xfrm>
            <a:off x="2362339" y="1993298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Hive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0" name="Rounded Rectangle 37"/>
          <p:cNvSpPr>
            <a:spLocks/>
          </p:cNvSpPr>
          <p:nvPr/>
        </p:nvSpPr>
        <p:spPr>
          <a:xfrm>
            <a:off x="2641096" y="1991360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Pig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1" name="Rounded Rectangle 37"/>
          <p:cNvSpPr>
            <a:spLocks/>
          </p:cNvSpPr>
          <p:nvPr/>
        </p:nvSpPr>
        <p:spPr>
          <a:xfrm>
            <a:off x="2933817" y="2430576"/>
            <a:ext cx="539508" cy="692687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Spark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2" name="Rounded Rectangle 37"/>
          <p:cNvSpPr>
            <a:spLocks/>
          </p:cNvSpPr>
          <p:nvPr/>
        </p:nvSpPr>
        <p:spPr>
          <a:xfrm>
            <a:off x="2933816" y="1993298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SQL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3" name="Rounded Rectangle 37"/>
          <p:cNvSpPr>
            <a:spLocks/>
          </p:cNvSpPr>
          <p:nvPr/>
        </p:nvSpPr>
        <p:spPr>
          <a:xfrm>
            <a:off x="3504342" y="2440140"/>
            <a:ext cx="539508" cy="692687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hBase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4" name="Rounded Rectangle 37"/>
          <p:cNvSpPr>
            <a:spLocks/>
          </p:cNvSpPr>
          <p:nvPr/>
        </p:nvSpPr>
        <p:spPr>
          <a:xfrm>
            <a:off x="3504342" y="2002862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Phoenix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5" name="Rounded Rectangle 37"/>
          <p:cNvSpPr>
            <a:spLocks/>
          </p:cNvSpPr>
          <p:nvPr/>
        </p:nvSpPr>
        <p:spPr>
          <a:xfrm>
            <a:off x="5821220" y="2423433"/>
            <a:ext cx="539508" cy="692687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Slider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6" name="Rounded Rectangle 37"/>
          <p:cNvSpPr>
            <a:spLocks/>
          </p:cNvSpPr>
          <p:nvPr/>
        </p:nvSpPr>
        <p:spPr>
          <a:xfrm>
            <a:off x="5821220" y="1986155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Other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7" name="Rounded Rectangle 37"/>
          <p:cNvSpPr>
            <a:spLocks/>
          </p:cNvSpPr>
          <p:nvPr/>
        </p:nvSpPr>
        <p:spPr>
          <a:xfrm>
            <a:off x="6101748" y="1986155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Other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6489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Makes a Big Data platform – Part </a:t>
            </a:r>
            <a:r>
              <a:rPr lang="en-US" dirty="0" err="1" smtClean="0"/>
              <a:t>Deux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To make a true Enterprise platform we also need</a:t>
            </a:r>
          </a:p>
          <a:p>
            <a:r>
              <a:rPr lang="en-US" dirty="0" smtClean="0"/>
              <a:t>Data Governance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Cluster Administration</a:t>
            </a:r>
          </a:p>
          <a:p>
            <a:r>
              <a:rPr lang="en-US" dirty="0" smtClean="0"/>
              <a:t>Workflow</a:t>
            </a:r>
          </a:p>
          <a:p>
            <a:r>
              <a:rPr lang="en-US" dirty="0" smtClean="0"/>
              <a:t>Data Ingest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863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Adding Governance and Ingest</a:t>
            </a:r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441985" y="1497446"/>
            <a:ext cx="8403310" cy="3124287"/>
          </a:xfrm>
          <a:prstGeom prst="roundRect">
            <a:avLst>
              <a:gd name="adj" fmla="val 1831"/>
            </a:avLst>
          </a:prstGeom>
          <a:solidFill>
            <a:srgbClr val="FFFFFF"/>
          </a:solidFill>
          <a:ln w="28575" cap="flat" cmpd="sng" algn="ctr">
            <a:solidFill>
              <a:srgbClr val="69BE28">
                <a:lumMod val="75000"/>
              </a:srgbClr>
            </a:solidFill>
            <a:prstDash val="solid"/>
          </a:ln>
          <a:effectLst/>
        </p:spPr>
        <p:txBody>
          <a:bodyPr lIns="274249" tIns="171410" rIns="68562" bIns="68562" rtlCol="0" anchor="t" anchorCtr="0"/>
          <a:lstStyle/>
          <a:p>
            <a:pPr marL="1030832" marR="0" lvl="0" indent="0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464416" y="1005248"/>
            <a:ext cx="7936026" cy="492189"/>
          </a:xfrm>
          <a:prstGeom prst="roundRect">
            <a:avLst>
              <a:gd name="adj" fmla="val 1831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274249" tIns="34282" rIns="68562" bIns="68562" rtlCol="0" anchor="t" anchorCtr="0"/>
          <a:lstStyle/>
          <a:p>
            <a:pPr marL="685634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1714784" y="3519861"/>
            <a:ext cx="4689439" cy="968615"/>
          </a:xfrm>
          <a:prstGeom prst="roundRect">
            <a:avLst>
              <a:gd name="adj" fmla="val 1121"/>
            </a:avLst>
          </a:prstGeom>
          <a:solidFill>
            <a:srgbClr val="69BE28">
              <a:lumMod val="20000"/>
              <a:lumOff val="80000"/>
            </a:srgbClr>
          </a:solidFill>
          <a:ln w="3175" cap="flat" cmpd="sng" algn="ctr">
            <a:solidFill>
              <a:srgbClr val="69BE28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68562" tIns="34282" rIns="68562" bIns="34282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1714784" y="1863988"/>
            <a:ext cx="4689439" cy="1543160"/>
          </a:xfrm>
          <a:prstGeom prst="roundRect">
            <a:avLst>
              <a:gd name="adj" fmla="val 1121"/>
            </a:avLst>
          </a:prstGeom>
          <a:solidFill>
            <a:srgbClr val="69BE28">
              <a:lumMod val="20000"/>
              <a:lumOff val="80000"/>
            </a:srgbClr>
          </a:solidFill>
          <a:ln w="3175" cap="flat" cmpd="sng" algn="ctr">
            <a:solidFill>
              <a:srgbClr val="69BE28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68562" tIns="34282" rIns="68562" bIns="34282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9" name="Rounded Rectangle 68"/>
          <p:cNvSpPr>
            <a:spLocks/>
          </p:cNvSpPr>
          <p:nvPr/>
        </p:nvSpPr>
        <p:spPr>
          <a:xfrm>
            <a:off x="1787048" y="2958732"/>
            <a:ext cx="4573680" cy="693821"/>
          </a:xfrm>
          <a:prstGeom prst="roundRect">
            <a:avLst>
              <a:gd name="adj" fmla="val 5758"/>
            </a:avLst>
          </a:prstGeom>
          <a:solidFill>
            <a:srgbClr val="44697D"/>
          </a:solidFill>
          <a:ln w="9525" cap="flat" cmpd="sng" algn="ctr">
            <a:solidFill>
              <a:srgbClr val="334F5E"/>
            </a:solidFill>
            <a:prstDash val="solid"/>
          </a:ln>
          <a:effectLst/>
        </p:spPr>
        <p:txBody>
          <a:bodyPr lIns="0" tIns="102844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YARN</a:t>
            </a: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Data Operating System</a:t>
            </a:r>
          </a:p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(Cluster Resource Management)</a:t>
            </a:r>
          </a:p>
        </p:txBody>
      </p:sp>
      <p:sp>
        <p:nvSpPr>
          <p:cNvPr id="70" name="Rounded Rectangle 69"/>
          <p:cNvSpPr>
            <a:spLocks/>
          </p:cNvSpPr>
          <p:nvPr/>
        </p:nvSpPr>
        <p:spPr>
          <a:xfrm>
            <a:off x="1888367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</a:p>
        </p:txBody>
      </p:sp>
      <p:sp>
        <p:nvSpPr>
          <p:cNvPr id="71" name="Rounded Rectangle 70"/>
          <p:cNvSpPr>
            <a:spLocks/>
          </p:cNvSpPr>
          <p:nvPr/>
        </p:nvSpPr>
        <p:spPr>
          <a:xfrm>
            <a:off x="2226195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72" name="Rounded Rectangle 71"/>
          <p:cNvSpPr>
            <a:spLocks/>
          </p:cNvSpPr>
          <p:nvPr/>
        </p:nvSpPr>
        <p:spPr>
          <a:xfrm>
            <a:off x="2564022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73" name="Rounded Rectangle 72"/>
          <p:cNvSpPr>
            <a:spLocks/>
          </p:cNvSpPr>
          <p:nvPr/>
        </p:nvSpPr>
        <p:spPr>
          <a:xfrm>
            <a:off x="2901849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74" name="Rounded Rectangle 73"/>
          <p:cNvSpPr>
            <a:spLocks/>
          </p:cNvSpPr>
          <p:nvPr/>
        </p:nvSpPr>
        <p:spPr>
          <a:xfrm>
            <a:off x="3239678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75" name="Rounded Rectangle 74"/>
          <p:cNvSpPr>
            <a:spLocks/>
          </p:cNvSpPr>
          <p:nvPr/>
        </p:nvSpPr>
        <p:spPr>
          <a:xfrm>
            <a:off x="3577506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76" name="Rounded Rectangle 75"/>
          <p:cNvSpPr>
            <a:spLocks/>
          </p:cNvSpPr>
          <p:nvPr/>
        </p:nvSpPr>
        <p:spPr>
          <a:xfrm>
            <a:off x="3915334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77" name="Rounded Rectangle 76"/>
          <p:cNvSpPr>
            <a:spLocks/>
          </p:cNvSpPr>
          <p:nvPr/>
        </p:nvSpPr>
        <p:spPr>
          <a:xfrm>
            <a:off x="4253162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78" name="Rounded Rectangle 77"/>
          <p:cNvSpPr>
            <a:spLocks/>
          </p:cNvSpPr>
          <p:nvPr/>
        </p:nvSpPr>
        <p:spPr>
          <a:xfrm>
            <a:off x="1888367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79" name="Rounded Rectangle 78"/>
          <p:cNvSpPr>
            <a:spLocks/>
          </p:cNvSpPr>
          <p:nvPr/>
        </p:nvSpPr>
        <p:spPr>
          <a:xfrm>
            <a:off x="2226195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80" name="Rounded Rectangle 79"/>
          <p:cNvSpPr>
            <a:spLocks/>
          </p:cNvSpPr>
          <p:nvPr/>
        </p:nvSpPr>
        <p:spPr>
          <a:xfrm>
            <a:off x="2564022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81" name="Rounded Rectangle 80"/>
          <p:cNvSpPr>
            <a:spLocks/>
          </p:cNvSpPr>
          <p:nvPr/>
        </p:nvSpPr>
        <p:spPr>
          <a:xfrm>
            <a:off x="2901849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82" name="Rounded Rectangle 81"/>
          <p:cNvSpPr>
            <a:spLocks/>
          </p:cNvSpPr>
          <p:nvPr/>
        </p:nvSpPr>
        <p:spPr>
          <a:xfrm>
            <a:off x="3239678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83" name="Rounded Rectangle 82"/>
          <p:cNvSpPr>
            <a:spLocks/>
          </p:cNvSpPr>
          <p:nvPr/>
        </p:nvSpPr>
        <p:spPr>
          <a:xfrm>
            <a:off x="3577506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84" name="Rounded Rectangle 83"/>
          <p:cNvSpPr>
            <a:spLocks/>
          </p:cNvSpPr>
          <p:nvPr/>
        </p:nvSpPr>
        <p:spPr>
          <a:xfrm>
            <a:off x="3915334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85" name="Rounded Rectangle 84"/>
          <p:cNvSpPr>
            <a:spLocks/>
          </p:cNvSpPr>
          <p:nvPr/>
        </p:nvSpPr>
        <p:spPr>
          <a:xfrm>
            <a:off x="4253162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86" name="Rounded Rectangle 85"/>
          <p:cNvSpPr>
            <a:spLocks/>
          </p:cNvSpPr>
          <p:nvPr/>
        </p:nvSpPr>
        <p:spPr>
          <a:xfrm>
            <a:off x="4594362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87" name="Rounded Rectangle 86"/>
          <p:cNvSpPr>
            <a:spLocks/>
          </p:cNvSpPr>
          <p:nvPr/>
        </p:nvSpPr>
        <p:spPr>
          <a:xfrm>
            <a:off x="4932190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88" name="Rounded Rectangle 87"/>
          <p:cNvSpPr>
            <a:spLocks/>
          </p:cNvSpPr>
          <p:nvPr/>
        </p:nvSpPr>
        <p:spPr>
          <a:xfrm>
            <a:off x="4594362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89" name="Rounded Rectangle 88"/>
          <p:cNvSpPr>
            <a:spLocks/>
          </p:cNvSpPr>
          <p:nvPr/>
        </p:nvSpPr>
        <p:spPr>
          <a:xfrm>
            <a:off x="4932190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90" name="Rounded Rectangle 89"/>
          <p:cNvSpPr>
            <a:spLocks/>
          </p:cNvSpPr>
          <p:nvPr/>
        </p:nvSpPr>
        <p:spPr>
          <a:xfrm>
            <a:off x="5265168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91" name="Rounded Rectangle 90"/>
          <p:cNvSpPr>
            <a:spLocks/>
          </p:cNvSpPr>
          <p:nvPr/>
        </p:nvSpPr>
        <p:spPr>
          <a:xfrm>
            <a:off x="5602995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92" name="Rounded Rectangle 91"/>
          <p:cNvSpPr>
            <a:spLocks/>
          </p:cNvSpPr>
          <p:nvPr/>
        </p:nvSpPr>
        <p:spPr>
          <a:xfrm>
            <a:off x="5940824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93" name="Rounded Rectangle 92"/>
          <p:cNvSpPr>
            <a:spLocks/>
          </p:cNvSpPr>
          <p:nvPr/>
        </p:nvSpPr>
        <p:spPr>
          <a:xfrm>
            <a:off x="5265168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94" name="Rounded Rectangle 93"/>
          <p:cNvSpPr>
            <a:spLocks/>
          </p:cNvSpPr>
          <p:nvPr/>
        </p:nvSpPr>
        <p:spPr>
          <a:xfrm>
            <a:off x="5602995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95" name="Rounded Rectangle 94"/>
          <p:cNvSpPr>
            <a:spLocks/>
          </p:cNvSpPr>
          <p:nvPr/>
        </p:nvSpPr>
        <p:spPr>
          <a:xfrm>
            <a:off x="5940824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96" name="Rounded Rectangle 95"/>
          <p:cNvSpPr>
            <a:spLocks/>
          </p:cNvSpPr>
          <p:nvPr/>
        </p:nvSpPr>
        <p:spPr>
          <a:xfrm>
            <a:off x="1787053" y="3731930"/>
            <a:ext cx="4573679" cy="672999"/>
          </a:xfrm>
          <a:prstGeom prst="roundRect">
            <a:avLst>
              <a:gd name="adj" fmla="val 5758"/>
            </a:avLst>
          </a:prstGeom>
          <a:solidFill>
            <a:srgbClr val="FFFFFF">
              <a:alpha val="75000"/>
            </a:srgbClr>
          </a:solidFill>
          <a:ln w="9525" cap="flat" cmpd="sng" algn="ctr">
            <a:solidFill>
              <a:srgbClr val="69BE28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0" tIns="34282" rIns="0" bIns="34282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HDFS </a:t>
            </a:r>
            <a:b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(Hadoop Distributed File System)</a:t>
            </a:r>
          </a:p>
        </p:txBody>
      </p:sp>
      <p:sp>
        <p:nvSpPr>
          <p:cNvPr id="97" name="Rounded Rectangle 96"/>
          <p:cNvSpPr/>
          <p:nvPr/>
        </p:nvSpPr>
        <p:spPr>
          <a:xfrm>
            <a:off x="517682" y="1864001"/>
            <a:ext cx="1100357" cy="2624481"/>
          </a:xfrm>
          <a:prstGeom prst="roundRect">
            <a:avLst>
              <a:gd name="adj" fmla="val 1973"/>
            </a:avLst>
          </a:prstGeom>
          <a:solidFill>
            <a:srgbClr val="69BE28">
              <a:lumMod val="20000"/>
              <a:lumOff val="80000"/>
            </a:srgbClr>
          </a:solidFill>
          <a:ln w="3175" cap="flat" cmpd="sng" algn="ctr">
            <a:solidFill>
              <a:srgbClr val="69BE28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68562" tIns="34282" rIns="68562" bIns="34282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8" name="Rounded Rectangle 97"/>
          <p:cNvSpPr/>
          <p:nvPr/>
        </p:nvSpPr>
        <p:spPr>
          <a:xfrm rot="5400000">
            <a:off x="919609" y="1227429"/>
            <a:ext cx="296480" cy="1100357"/>
          </a:xfrm>
          <a:prstGeom prst="roundRect">
            <a:avLst>
              <a:gd name="adj" fmla="val 12532"/>
            </a:avLst>
          </a:prstGeom>
          <a:solidFill>
            <a:srgbClr val="69BE28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GOVERNANCE</a:t>
            </a:r>
          </a:p>
        </p:txBody>
      </p:sp>
      <p:sp>
        <p:nvSpPr>
          <p:cNvPr id="99" name="Rounded Rectangle 98"/>
          <p:cNvSpPr/>
          <p:nvPr/>
        </p:nvSpPr>
        <p:spPr>
          <a:xfrm rot="5400000">
            <a:off x="3911264" y="-567129"/>
            <a:ext cx="296480" cy="4689443"/>
          </a:xfrm>
          <a:prstGeom prst="roundRect">
            <a:avLst>
              <a:gd name="adj" fmla="val 12532"/>
            </a:avLst>
          </a:prstGeom>
          <a:solidFill>
            <a:srgbClr val="69BE28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BATCH, INTERACTIVE &amp; 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NEAR REAL</a:t>
            </a: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-TIME  DATA  ACCESS</a:t>
            </a:r>
          </a:p>
        </p:txBody>
      </p:sp>
      <p:sp>
        <p:nvSpPr>
          <p:cNvPr id="100" name="Rounded Rectangle 99"/>
          <p:cNvSpPr>
            <a:spLocks/>
          </p:cNvSpPr>
          <p:nvPr/>
        </p:nvSpPr>
        <p:spPr>
          <a:xfrm>
            <a:off x="599086" y="1993124"/>
            <a:ext cx="944319" cy="821904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69BE28">
                <a:lumMod val="40000"/>
                <a:lumOff val="6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lvl="0" defTabSz="342916"/>
            <a:r>
              <a:rPr lang="en-US" sz="700" kern="0" dirty="0" smtClean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The formal </a:t>
            </a:r>
            <a:r>
              <a:rPr lang="en-US" sz="700" kern="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execution and enforcement of authority over the management of data and </a:t>
            </a:r>
            <a:r>
              <a:rPr lang="en-US" sz="700" kern="0" dirty="0" smtClean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related assets</a:t>
            </a:r>
            <a:r>
              <a:rPr lang="en-US" sz="700" kern="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.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01" name="Rounded Rectangle 37"/>
          <p:cNvSpPr>
            <a:spLocks/>
          </p:cNvSpPr>
          <p:nvPr/>
        </p:nvSpPr>
        <p:spPr>
          <a:xfrm>
            <a:off x="1787048" y="2430576"/>
            <a:ext cx="539508" cy="692687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 Reduce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2" name="Rounded Rectangle 37"/>
          <p:cNvSpPr>
            <a:spLocks/>
          </p:cNvSpPr>
          <p:nvPr/>
        </p:nvSpPr>
        <p:spPr>
          <a:xfrm>
            <a:off x="4080294" y="1988680"/>
            <a:ext cx="539508" cy="113971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0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Apache </a:t>
            </a:r>
          </a:p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Accumulo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3" name="Rounded Rectangle 37"/>
          <p:cNvSpPr>
            <a:spLocks/>
          </p:cNvSpPr>
          <p:nvPr/>
        </p:nvSpPr>
        <p:spPr>
          <a:xfrm>
            <a:off x="4662435" y="1986157"/>
            <a:ext cx="539508" cy="113971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Apache 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Solr</a:t>
            </a:r>
          </a:p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4" name="Rounded Rectangle 37"/>
          <p:cNvSpPr>
            <a:spLocks/>
          </p:cNvSpPr>
          <p:nvPr/>
        </p:nvSpPr>
        <p:spPr>
          <a:xfrm>
            <a:off x="5240742" y="1988680"/>
            <a:ext cx="539508" cy="113971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Apache 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Storm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5" name="Rounded Rectangle 104"/>
          <p:cNvSpPr>
            <a:spLocks/>
          </p:cNvSpPr>
          <p:nvPr/>
        </p:nvSpPr>
        <p:spPr>
          <a:xfrm>
            <a:off x="599086" y="3293914"/>
            <a:ext cx="944319" cy="1021301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69BE28">
                <a:lumMod val="40000"/>
                <a:lumOff val="6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lvl="0" defTabSz="342916"/>
            <a:r>
              <a:rPr lang="en-US" sz="700" kern="0" dirty="0" smtClean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The </a:t>
            </a:r>
            <a:r>
              <a:rPr lang="en-US" sz="700" kern="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process of obtaining, importing, and processing data for later use or </a:t>
            </a:r>
            <a:r>
              <a:rPr lang="en-US" sz="700" kern="0" dirty="0" smtClean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storage</a:t>
            </a:r>
          </a:p>
          <a:p>
            <a:pPr marL="171450" lvl="0" indent="-171450" defTabSz="342916">
              <a:buFont typeface="Arial"/>
              <a:buChar char="•"/>
            </a:pPr>
            <a:r>
              <a:rPr kumimoji="0" lang="en-US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Arial"/>
              </a:rPr>
              <a:t>Batch</a:t>
            </a:r>
          </a:p>
          <a:p>
            <a:pPr marL="171450" lvl="0" indent="-171450" defTabSz="342916">
              <a:buFont typeface="Arial"/>
              <a:buChar char="•"/>
            </a:pPr>
            <a:r>
              <a:rPr lang="en-US" sz="700" kern="0" dirty="0" smtClean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Streaming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08" name="Rounded Rectangle 37"/>
          <p:cNvSpPr>
            <a:spLocks/>
          </p:cNvSpPr>
          <p:nvPr/>
        </p:nvSpPr>
        <p:spPr>
          <a:xfrm>
            <a:off x="1787048" y="1993298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Hive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9" name="Rounded Rectangle 37"/>
          <p:cNvSpPr>
            <a:spLocks/>
          </p:cNvSpPr>
          <p:nvPr/>
        </p:nvSpPr>
        <p:spPr>
          <a:xfrm>
            <a:off x="2065804" y="1991360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Pig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0" name="Rounded Rectangle 37"/>
          <p:cNvSpPr>
            <a:spLocks/>
          </p:cNvSpPr>
          <p:nvPr/>
        </p:nvSpPr>
        <p:spPr>
          <a:xfrm>
            <a:off x="2362339" y="2430576"/>
            <a:ext cx="539508" cy="692687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Tez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1" name="Rounded Rectangle 37"/>
          <p:cNvSpPr>
            <a:spLocks/>
          </p:cNvSpPr>
          <p:nvPr/>
        </p:nvSpPr>
        <p:spPr>
          <a:xfrm>
            <a:off x="2362339" y="1993298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Hive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2" name="Rounded Rectangle 37"/>
          <p:cNvSpPr>
            <a:spLocks/>
          </p:cNvSpPr>
          <p:nvPr/>
        </p:nvSpPr>
        <p:spPr>
          <a:xfrm>
            <a:off x="2641096" y="1991360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Pig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3" name="Rounded Rectangle 37"/>
          <p:cNvSpPr>
            <a:spLocks/>
          </p:cNvSpPr>
          <p:nvPr/>
        </p:nvSpPr>
        <p:spPr>
          <a:xfrm>
            <a:off x="2933817" y="2430576"/>
            <a:ext cx="539508" cy="692687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Spark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4" name="Rounded Rectangle 37"/>
          <p:cNvSpPr>
            <a:spLocks/>
          </p:cNvSpPr>
          <p:nvPr/>
        </p:nvSpPr>
        <p:spPr>
          <a:xfrm>
            <a:off x="2933816" y="1993298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SQL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5" name="Rounded Rectangle 114"/>
          <p:cNvSpPr/>
          <p:nvPr/>
        </p:nvSpPr>
        <p:spPr>
          <a:xfrm rot="5400000">
            <a:off x="917845" y="2490111"/>
            <a:ext cx="296480" cy="1100357"/>
          </a:xfrm>
          <a:prstGeom prst="roundRect">
            <a:avLst>
              <a:gd name="adj" fmla="val 12532"/>
            </a:avLst>
          </a:prstGeom>
          <a:solidFill>
            <a:srgbClr val="69BE28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INGEST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Calibri"/>
            </a:endParaRPr>
          </a:p>
        </p:txBody>
      </p:sp>
      <p:sp>
        <p:nvSpPr>
          <p:cNvPr id="117" name="Rounded Rectangle 37"/>
          <p:cNvSpPr>
            <a:spLocks/>
          </p:cNvSpPr>
          <p:nvPr/>
        </p:nvSpPr>
        <p:spPr>
          <a:xfrm>
            <a:off x="3504342" y="2440140"/>
            <a:ext cx="539508" cy="692687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hBase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8" name="Rounded Rectangle 37"/>
          <p:cNvSpPr>
            <a:spLocks/>
          </p:cNvSpPr>
          <p:nvPr/>
        </p:nvSpPr>
        <p:spPr>
          <a:xfrm>
            <a:off x="3504342" y="2002862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Phoenix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9" name="Rounded Rectangle 37"/>
          <p:cNvSpPr>
            <a:spLocks/>
          </p:cNvSpPr>
          <p:nvPr/>
        </p:nvSpPr>
        <p:spPr>
          <a:xfrm>
            <a:off x="5821220" y="2423433"/>
            <a:ext cx="539508" cy="692687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Slider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0" name="Rounded Rectangle 37"/>
          <p:cNvSpPr>
            <a:spLocks/>
          </p:cNvSpPr>
          <p:nvPr/>
        </p:nvSpPr>
        <p:spPr>
          <a:xfrm>
            <a:off x="5821220" y="1986155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Other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1" name="Rounded Rectangle 37"/>
          <p:cNvSpPr>
            <a:spLocks/>
          </p:cNvSpPr>
          <p:nvPr/>
        </p:nvSpPr>
        <p:spPr>
          <a:xfrm>
            <a:off x="6101748" y="1986155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Other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4514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68" name="Rounded Rectangle 67"/>
          <p:cNvSpPr/>
          <p:nvPr/>
        </p:nvSpPr>
        <p:spPr>
          <a:xfrm>
            <a:off x="441985" y="1497446"/>
            <a:ext cx="8403310" cy="3124287"/>
          </a:xfrm>
          <a:prstGeom prst="roundRect">
            <a:avLst>
              <a:gd name="adj" fmla="val 1831"/>
            </a:avLst>
          </a:prstGeom>
          <a:solidFill>
            <a:srgbClr val="FFFFFF"/>
          </a:solidFill>
          <a:ln w="28575" cap="flat" cmpd="sng" algn="ctr">
            <a:solidFill>
              <a:srgbClr val="69BE28">
                <a:lumMod val="75000"/>
              </a:srgbClr>
            </a:solidFill>
            <a:prstDash val="solid"/>
          </a:ln>
          <a:effectLst/>
        </p:spPr>
        <p:txBody>
          <a:bodyPr lIns="274249" tIns="171410" rIns="68562" bIns="68562" rtlCol="0" anchor="t" anchorCtr="0"/>
          <a:lstStyle/>
          <a:p>
            <a:pPr marL="1030832" marR="0" lvl="0" indent="0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464416" y="1005248"/>
            <a:ext cx="7936026" cy="492189"/>
          </a:xfrm>
          <a:prstGeom prst="roundRect">
            <a:avLst>
              <a:gd name="adj" fmla="val 1831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274249" tIns="34282" rIns="68562" bIns="68562" rtlCol="0" anchor="t" anchorCtr="0"/>
          <a:lstStyle/>
          <a:p>
            <a:pPr marL="685634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Hortonworks Data Platform 2.2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1714784" y="3519861"/>
            <a:ext cx="4689439" cy="968615"/>
          </a:xfrm>
          <a:prstGeom prst="roundRect">
            <a:avLst>
              <a:gd name="adj" fmla="val 1121"/>
            </a:avLst>
          </a:prstGeom>
          <a:solidFill>
            <a:srgbClr val="69BE28">
              <a:lumMod val="20000"/>
              <a:lumOff val="80000"/>
            </a:srgbClr>
          </a:solidFill>
          <a:ln w="3175" cap="flat" cmpd="sng" algn="ctr">
            <a:solidFill>
              <a:srgbClr val="69BE28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68562" tIns="34282" rIns="68562" bIns="34282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714784" y="1863988"/>
            <a:ext cx="4689439" cy="1543160"/>
          </a:xfrm>
          <a:prstGeom prst="roundRect">
            <a:avLst>
              <a:gd name="adj" fmla="val 1121"/>
            </a:avLst>
          </a:prstGeom>
          <a:solidFill>
            <a:srgbClr val="69BE28">
              <a:lumMod val="20000"/>
              <a:lumOff val="80000"/>
            </a:srgbClr>
          </a:solidFill>
          <a:ln w="3175" cap="flat" cmpd="sng" algn="ctr">
            <a:solidFill>
              <a:srgbClr val="69BE28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68562" tIns="34282" rIns="68562" bIns="34282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3" name="Rounded Rectangle 72"/>
          <p:cNvSpPr>
            <a:spLocks/>
          </p:cNvSpPr>
          <p:nvPr/>
        </p:nvSpPr>
        <p:spPr>
          <a:xfrm>
            <a:off x="1787048" y="2958732"/>
            <a:ext cx="4573680" cy="693821"/>
          </a:xfrm>
          <a:prstGeom prst="roundRect">
            <a:avLst>
              <a:gd name="adj" fmla="val 5758"/>
            </a:avLst>
          </a:prstGeom>
          <a:solidFill>
            <a:srgbClr val="44697D"/>
          </a:solidFill>
          <a:ln w="9525" cap="flat" cmpd="sng" algn="ctr">
            <a:solidFill>
              <a:srgbClr val="334F5E"/>
            </a:solidFill>
            <a:prstDash val="solid"/>
          </a:ln>
          <a:effectLst/>
        </p:spPr>
        <p:txBody>
          <a:bodyPr lIns="0" tIns="102844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YARN</a:t>
            </a: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Data Operating System</a:t>
            </a:r>
          </a:p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(Cluster Resource Management)</a:t>
            </a:r>
          </a:p>
        </p:txBody>
      </p:sp>
      <p:sp>
        <p:nvSpPr>
          <p:cNvPr id="74" name="Rounded Rectangle 73"/>
          <p:cNvSpPr>
            <a:spLocks/>
          </p:cNvSpPr>
          <p:nvPr/>
        </p:nvSpPr>
        <p:spPr>
          <a:xfrm>
            <a:off x="1888367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</a:p>
        </p:txBody>
      </p:sp>
      <p:sp>
        <p:nvSpPr>
          <p:cNvPr id="75" name="Rounded Rectangle 74"/>
          <p:cNvSpPr>
            <a:spLocks/>
          </p:cNvSpPr>
          <p:nvPr/>
        </p:nvSpPr>
        <p:spPr>
          <a:xfrm>
            <a:off x="2226195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76" name="Rounded Rectangle 75"/>
          <p:cNvSpPr>
            <a:spLocks/>
          </p:cNvSpPr>
          <p:nvPr/>
        </p:nvSpPr>
        <p:spPr>
          <a:xfrm>
            <a:off x="2564022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77" name="Rounded Rectangle 76"/>
          <p:cNvSpPr>
            <a:spLocks/>
          </p:cNvSpPr>
          <p:nvPr/>
        </p:nvSpPr>
        <p:spPr>
          <a:xfrm>
            <a:off x="2901849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78" name="Rounded Rectangle 77"/>
          <p:cNvSpPr>
            <a:spLocks/>
          </p:cNvSpPr>
          <p:nvPr/>
        </p:nvSpPr>
        <p:spPr>
          <a:xfrm>
            <a:off x="3239678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79" name="Rounded Rectangle 78"/>
          <p:cNvSpPr>
            <a:spLocks/>
          </p:cNvSpPr>
          <p:nvPr/>
        </p:nvSpPr>
        <p:spPr>
          <a:xfrm>
            <a:off x="3577506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80" name="Rounded Rectangle 79"/>
          <p:cNvSpPr>
            <a:spLocks/>
          </p:cNvSpPr>
          <p:nvPr/>
        </p:nvSpPr>
        <p:spPr>
          <a:xfrm>
            <a:off x="3915334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81" name="Rounded Rectangle 80"/>
          <p:cNvSpPr>
            <a:spLocks/>
          </p:cNvSpPr>
          <p:nvPr/>
        </p:nvSpPr>
        <p:spPr>
          <a:xfrm>
            <a:off x="4253162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82" name="Rounded Rectangle 81"/>
          <p:cNvSpPr>
            <a:spLocks/>
          </p:cNvSpPr>
          <p:nvPr/>
        </p:nvSpPr>
        <p:spPr>
          <a:xfrm>
            <a:off x="1888367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83" name="Rounded Rectangle 82"/>
          <p:cNvSpPr>
            <a:spLocks/>
          </p:cNvSpPr>
          <p:nvPr/>
        </p:nvSpPr>
        <p:spPr>
          <a:xfrm>
            <a:off x="2226195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84" name="Rounded Rectangle 83"/>
          <p:cNvSpPr>
            <a:spLocks/>
          </p:cNvSpPr>
          <p:nvPr/>
        </p:nvSpPr>
        <p:spPr>
          <a:xfrm>
            <a:off x="2564022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85" name="Rounded Rectangle 84"/>
          <p:cNvSpPr>
            <a:spLocks/>
          </p:cNvSpPr>
          <p:nvPr/>
        </p:nvSpPr>
        <p:spPr>
          <a:xfrm>
            <a:off x="2901849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86" name="Rounded Rectangle 85"/>
          <p:cNvSpPr>
            <a:spLocks/>
          </p:cNvSpPr>
          <p:nvPr/>
        </p:nvSpPr>
        <p:spPr>
          <a:xfrm>
            <a:off x="3239678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87" name="Rounded Rectangle 86"/>
          <p:cNvSpPr>
            <a:spLocks/>
          </p:cNvSpPr>
          <p:nvPr/>
        </p:nvSpPr>
        <p:spPr>
          <a:xfrm>
            <a:off x="3577506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88" name="Rounded Rectangle 87"/>
          <p:cNvSpPr>
            <a:spLocks/>
          </p:cNvSpPr>
          <p:nvPr/>
        </p:nvSpPr>
        <p:spPr>
          <a:xfrm>
            <a:off x="3915334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89" name="Rounded Rectangle 88"/>
          <p:cNvSpPr>
            <a:spLocks/>
          </p:cNvSpPr>
          <p:nvPr/>
        </p:nvSpPr>
        <p:spPr>
          <a:xfrm>
            <a:off x="4253162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90" name="Rounded Rectangle 89"/>
          <p:cNvSpPr>
            <a:spLocks/>
          </p:cNvSpPr>
          <p:nvPr/>
        </p:nvSpPr>
        <p:spPr>
          <a:xfrm>
            <a:off x="4594362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91" name="Rounded Rectangle 90"/>
          <p:cNvSpPr>
            <a:spLocks/>
          </p:cNvSpPr>
          <p:nvPr/>
        </p:nvSpPr>
        <p:spPr>
          <a:xfrm>
            <a:off x="4932190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92" name="Rounded Rectangle 91"/>
          <p:cNvSpPr>
            <a:spLocks/>
          </p:cNvSpPr>
          <p:nvPr/>
        </p:nvSpPr>
        <p:spPr>
          <a:xfrm>
            <a:off x="4594362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93" name="Rounded Rectangle 92"/>
          <p:cNvSpPr>
            <a:spLocks/>
          </p:cNvSpPr>
          <p:nvPr/>
        </p:nvSpPr>
        <p:spPr>
          <a:xfrm>
            <a:off x="4932190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94" name="Rounded Rectangle 93"/>
          <p:cNvSpPr>
            <a:spLocks/>
          </p:cNvSpPr>
          <p:nvPr/>
        </p:nvSpPr>
        <p:spPr>
          <a:xfrm>
            <a:off x="5265168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95" name="Rounded Rectangle 94"/>
          <p:cNvSpPr>
            <a:spLocks/>
          </p:cNvSpPr>
          <p:nvPr/>
        </p:nvSpPr>
        <p:spPr>
          <a:xfrm>
            <a:off x="5602995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96" name="Rounded Rectangle 95"/>
          <p:cNvSpPr>
            <a:spLocks/>
          </p:cNvSpPr>
          <p:nvPr/>
        </p:nvSpPr>
        <p:spPr>
          <a:xfrm>
            <a:off x="5940824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97" name="Rounded Rectangle 96"/>
          <p:cNvSpPr>
            <a:spLocks/>
          </p:cNvSpPr>
          <p:nvPr/>
        </p:nvSpPr>
        <p:spPr>
          <a:xfrm>
            <a:off x="5265168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98" name="Rounded Rectangle 97"/>
          <p:cNvSpPr>
            <a:spLocks/>
          </p:cNvSpPr>
          <p:nvPr/>
        </p:nvSpPr>
        <p:spPr>
          <a:xfrm>
            <a:off x="5602995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99" name="Rounded Rectangle 98"/>
          <p:cNvSpPr>
            <a:spLocks/>
          </p:cNvSpPr>
          <p:nvPr/>
        </p:nvSpPr>
        <p:spPr>
          <a:xfrm>
            <a:off x="5940824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00" name="Rounded Rectangle 99"/>
          <p:cNvSpPr>
            <a:spLocks/>
          </p:cNvSpPr>
          <p:nvPr/>
        </p:nvSpPr>
        <p:spPr>
          <a:xfrm>
            <a:off x="1787053" y="3731930"/>
            <a:ext cx="4573679" cy="672999"/>
          </a:xfrm>
          <a:prstGeom prst="roundRect">
            <a:avLst>
              <a:gd name="adj" fmla="val 5758"/>
            </a:avLst>
          </a:prstGeom>
          <a:solidFill>
            <a:srgbClr val="FFFFFF">
              <a:alpha val="75000"/>
            </a:srgbClr>
          </a:solidFill>
          <a:ln w="9525" cap="flat" cmpd="sng" algn="ctr">
            <a:solidFill>
              <a:srgbClr val="69BE28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0" tIns="34282" rIns="0" bIns="34282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HDFS </a:t>
            </a:r>
            <a:b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(Hadoop Distributed File System)</a:t>
            </a:r>
          </a:p>
        </p:txBody>
      </p:sp>
      <p:sp>
        <p:nvSpPr>
          <p:cNvPr id="101" name="Rounded Rectangle 100"/>
          <p:cNvSpPr/>
          <p:nvPr/>
        </p:nvSpPr>
        <p:spPr>
          <a:xfrm>
            <a:off x="517682" y="1864001"/>
            <a:ext cx="1100357" cy="2624481"/>
          </a:xfrm>
          <a:prstGeom prst="roundRect">
            <a:avLst>
              <a:gd name="adj" fmla="val 1973"/>
            </a:avLst>
          </a:prstGeom>
          <a:solidFill>
            <a:srgbClr val="69BE28">
              <a:lumMod val="20000"/>
              <a:lumOff val="80000"/>
            </a:srgbClr>
          </a:solidFill>
          <a:ln w="3175" cap="flat" cmpd="sng" algn="ctr">
            <a:solidFill>
              <a:srgbClr val="69BE28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68562" tIns="34282" rIns="68562" bIns="34282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2" name="Rounded Rectangle 101"/>
          <p:cNvSpPr/>
          <p:nvPr/>
        </p:nvSpPr>
        <p:spPr>
          <a:xfrm rot="5400000">
            <a:off x="919609" y="1227429"/>
            <a:ext cx="296480" cy="1100357"/>
          </a:xfrm>
          <a:prstGeom prst="roundRect">
            <a:avLst>
              <a:gd name="adj" fmla="val 12532"/>
            </a:avLst>
          </a:prstGeom>
          <a:solidFill>
            <a:srgbClr val="69BE28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GOVERNANCE</a:t>
            </a:r>
          </a:p>
        </p:txBody>
      </p:sp>
      <p:sp>
        <p:nvSpPr>
          <p:cNvPr id="103" name="Rounded Rectangle 102"/>
          <p:cNvSpPr/>
          <p:nvPr/>
        </p:nvSpPr>
        <p:spPr>
          <a:xfrm rot="5400000">
            <a:off x="3911264" y="-567129"/>
            <a:ext cx="296480" cy="4689443"/>
          </a:xfrm>
          <a:prstGeom prst="roundRect">
            <a:avLst>
              <a:gd name="adj" fmla="val 12532"/>
            </a:avLst>
          </a:prstGeom>
          <a:solidFill>
            <a:srgbClr val="69BE28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BATCH, INTERACTIVE &amp; 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NEAR REAL</a:t>
            </a: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-TIME  DATA  ACCESS</a:t>
            </a:r>
          </a:p>
        </p:txBody>
      </p:sp>
      <p:sp>
        <p:nvSpPr>
          <p:cNvPr id="105" name="Rounded Rectangle 37"/>
          <p:cNvSpPr>
            <a:spLocks/>
          </p:cNvSpPr>
          <p:nvPr/>
        </p:nvSpPr>
        <p:spPr>
          <a:xfrm>
            <a:off x="1787048" y="2430576"/>
            <a:ext cx="539508" cy="692687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 Reduce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6" name="Rounded Rectangle 37"/>
          <p:cNvSpPr>
            <a:spLocks/>
          </p:cNvSpPr>
          <p:nvPr/>
        </p:nvSpPr>
        <p:spPr>
          <a:xfrm>
            <a:off x="4080294" y="1988680"/>
            <a:ext cx="539508" cy="113971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0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Apache </a:t>
            </a:r>
          </a:p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Accumulo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7" name="Rounded Rectangle 37"/>
          <p:cNvSpPr>
            <a:spLocks/>
          </p:cNvSpPr>
          <p:nvPr/>
        </p:nvSpPr>
        <p:spPr>
          <a:xfrm>
            <a:off x="4662435" y="1986157"/>
            <a:ext cx="539508" cy="113971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Apache 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Solr</a:t>
            </a:r>
          </a:p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8" name="Rounded Rectangle 37"/>
          <p:cNvSpPr>
            <a:spLocks/>
          </p:cNvSpPr>
          <p:nvPr/>
        </p:nvSpPr>
        <p:spPr>
          <a:xfrm>
            <a:off x="5240742" y="1988680"/>
            <a:ext cx="539508" cy="113971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Apache 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Storm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6490481" y="1864162"/>
            <a:ext cx="1100357" cy="2624312"/>
          </a:xfrm>
          <a:prstGeom prst="roundRect">
            <a:avLst>
              <a:gd name="adj" fmla="val 1973"/>
            </a:avLst>
          </a:prstGeom>
          <a:solidFill>
            <a:srgbClr val="69BE28">
              <a:lumMod val="20000"/>
              <a:lumOff val="80000"/>
            </a:srgbClr>
          </a:solidFill>
          <a:ln w="3175" cap="flat" cmpd="sng" algn="ctr">
            <a:solidFill>
              <a:srgbClr val="69BE28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68562" tIns="34282" rIns="68562" bIns="34282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3" name="Rounded Rectangle 112"/>
          <p:cNvSpPr/>
          <p:nvPr/>
        </p:nvSpPr>
        <p:spPr>
          <a:xfrm rot="5400000">
            <a:off x="6892405" y="1227605"/>
            <a:ext cx="296480" cy="1100357"/>
          </a:xfrm>
          <a:prstGeom prst="roundRect">
            <a:avLst>
              <a:gd name="adj" fmla="val 12532"/>
            </a:avLst>
          </a:prstGeom>
          <a:solidFill>
            <a:srgbClr val="69BE28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SECURITY</a:t>
            </a:r>
          </a:p>
        </p:txBody>
      </p:sp>
      <p:sp>
        <p:nvSpPr>
          <p:cNvPr id="116" name="Rounded Rectangle 37"/>
          <p:cNvSpPr>
            <a:spLocks/>
          </p:cNvSpPr>
          <p:nvPr/>
        </p:nvSpPr>
        <p:spPr>
          <a:xfrm>
            <a:off x="1787048" y="1993298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Hive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7" name="Rounded Rectangle 37"/>
          <p:cNvSpPr>
            <a:spLocks/>
          </p:cNvSpPr>
          <p:nvPr/>
        </p:nvSpPr>
        <p:spPr>
          <a:xfrm>
            <a:off x="2065804" y="1991360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Pig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8" name="Rounded Rectangle 37"/>
          <p:cNvSpPr>
            <a:spLocks/>
          </p:cNvSpPr>
          <p:nvPr/>
        </p:nvSpPr>
        <p:spPr>
          <a:xfrm>
            <a:off x="2362339" y="2430576"/>
            <a:ext cx="539508" cy="692687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Tez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9" name="Rounded Rectangle 37"/>
          <p:cNvSpPr>
            <a:spLocks/>
          </p:cNvSpPr>
          <p:nvPr/>
        </p:nvSpPr>
        <p:spPr>
          <a:xfrm>
            <a:off x="2362339" y="1993298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Hive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0" name="Rounded Rectangle 37"/>
          <p:cNvSpPr>
            <a:spLocks/>
          </p:cNvSpPr>
          <p:nvPr/>
        </p:nvSpPr>
        <p:spPr>
          <a:xfrm>
            <a:off x="2641096" y="1991360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Pig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1" name="Rounded Rectangle 37"/>
          <p:cNvSpPr>
            <a:spLocks/>
          </p:cNvSpPr>
          <p:nvPr/>
        </p:nvSpPr>
        <p:spPr>
          <a:xfrm>
            <a:off x="2933817" y="2430576"/>
            <a:ext cx="539508" cy="692687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Spark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2" name="Rounded Rectangle 37"/>
          <p:cNvSpPr>
            <a:spLocks/>
          </p:cNvSpPr>
          <p:nvPr/>
        </p:nvSpPr>
        <p:spPr>
          <a:xfrm>
            <a:off x="2933816" y="1993298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SQL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3" name="Rounded Rectangle 122"/>
          <p:cNvSpPr/>
          <p:nvPr/>
        </p:nvSpPr>
        <p:spPr>
          <a:xfrm rot="5400000">
            <a:off x="917845" y="2490111"/>
            <a:ext cx="296480" cy="1100357"/>
          </a:xfrm>
          <a:prstGeom prst="roundRect">
            <a:avLst>
              <a:gd name="adj" fmla="val 12532"/>
            </a:avLst>
          </a:prstGeom>
          <a:solidFill>
            <a:srgbClr val="69BE28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INGEST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Calibri"/>
            </a:endParaRPr>
          </a:p>
        </p:txBody>
      </p:sp>
      <p:sp>
        <p:nvSpPr>
          <p:cNvPr id="125" name="Rounded Rectangle 37"/>
          <p:cNvSpPr>
            <a:spLocks/>
          </p:cNvSpPr>
          <p:nvPr/>
        </p:nvSpPr>
        <p:spPr>
          <a:xfrm>
            <a:off x="3504342" y="2440140"/>
            <a:ext cx="539508" cy="692687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hBase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6" name="Rounded Rectangle 37"/>
          <p:cNvSpPr>
            <a:spLocks/>
          </p:cNvSpPr>
          <p:nvPr/>
        </p:nvSpPr>
        <p:spPr>
          <a:xfrm>
            <a:off x="3504342" y="2002862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Phoenix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7" name="Rounded Rectangle 37"/>
          <p:cNvSpPr>
            <a:spLocks/>
          </p:cNvSpPr>
          <p:nvPr/>
        </p:nvSpPr>
        <p:spPr>
          <a:xfrm>
            <a:off x="5821220" y="2423433"/>
            <a:ext cx="539508" cy="692687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Slider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8" name="Rounded Rectangle 37"/>
          <p:cNvSpPr>
            <a:spLocks/>
          </p:cNvSpPr>
          <p:nvPr/>
        </p:nvSpPr>
        <p:spPr>
          <a:xfrm>
            <a:off x="5821220" y="1986155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Other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9" name="Rounded Rectangle 37"/>
          <p:cNvSpPr>
            <a:spLocks/>
          </p:cNvSpPr>
          <p:nvPr/>
        </p:nvSpPr>
        <p:spPr>
          <a:xfrm>
            <a:off x="6101748" y="1986155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Other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0" name="Rounded Rectangle 129"/>
          <p:cNvSpPr>
            <a:spLocks/>
          </p:cNvSpPr>
          <p:nvPr/>
        </p:nvSpPr>
        <p:spPr>
          <a:xfrm>
            <a:off x="599086" y="1993124"/>
            <a:ext cx="944319" cy="821904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69BE28">
                <a:lumMod val="40000"/>
                <a:lumOff val="6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lvl="0" defTabSz="342916"/>
            <a:r>
              <a:rPr lang="en-US" sz="700" kern="0" dirty="0" smtClean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The formal </a:t>
            </a:r>
            <a:r>
              <a:rPr lang="en-US" sz="700" kern="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execution and enforcement of authority over the management of data and </a:t>
            </a:r>
            <a:r>
              <a:rPr lang="en-US" sz="700" kern="0" dirty="0" smtClean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related assets</a:t>
            </a:r>
            <a:r>
              <a:rPr lang="en-US" sz="700" kern="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.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31" name="Rounded Rectangle 130"/>
          <p:cNvSpPr>
            <a:spLocks/>
          </p:cNvSpPr>
          <p:nvPr/>
        </p:nvSpPr>
        <p:spPr>
          <a:xfrm>
            <a:off x="599086" y="3293914"/>
            <a:ext cx="944319" cy="1021301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69BE28">
                <a:lumMod val="40000"/>
                <a:lumOff val="6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lvl="0" defTabSz="342916"/>
            <a:r>
              <a:rPr lang="en-US" sz="700" kern="0" dirty="0" smtClean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The </a:t>
            </a:r>
            <a:r>
              <a:rPr lang="en-US" sz="700" kern="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process of obtaining, importing, and processing data for later use or </a:t>
            </a:r>
            <a:r>
              <a:rPr lang="en-US" sz="700" kern="0" dirty="0" smtClean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storage</a:t>
            </a:r>
          </a:p>
          <a:p>
            <a:pPr marL="171450" lvl="0" indent="-171450" defTabSz="342916">
              <a:buFont typeface="Arial"/>
              <a:buChar char="•"/>
            </a:pPr>
            <a:r>
              <a:rPr kumimoji="0" lang="en-US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Arial"/>
              </a:rPr>
              <a:t>Batch</a:t>
            </a:r>
          </a:p>
          <a:p>
            <a:pPr marL="171450" lvl="0" indent="-171450" defTabSz="342916">
              <a:buFont typeface="Arial"/>
              <a:buChar char="•"/>
            </a:pPr>
            <a:r>
              <a:rPr lang="en-US" sz="700" kern="0" dirty="0" smtClean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Streaming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32" name="Rounded Rectangle 131"/>
          <p:cNvSpPr>
            <a:spLocks/>
          </p:cNvSpPr>
          <p:nvPr/>
        </p:nvSpPr>
        <p:spPr>
          <a:xfrm>
            <a:off x="6569718" y="1988680"/>
            <a:ext cx="944319" cy="1021301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69BE28">
                <a:lumMod val="40000"/>
                <a:lumOff val="6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lvl="0" defTabSz="342916"/>
            <a:r>
              <a:rPr lang="en-US" sz="700" kern="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Protective digital measures that are applied to prevent unauthorized access to data</a:t>
            </a:r>
            <a:r>
              <a:rPr lang="en-US" sz="700" kern="0" dirty="0" smtClean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.</a:t>
            </a:r>
          </a:p>
          <a:p>
            <a:pPr marL="171450" lvl="0" indent="-171450" defTabSz="342916">
              <a:buFont typeface="Arial"/>
              <a:buChar char="•"/>
            </a:pPr>
            <a:r>
              <a:rPr kumimoji="0" lang="en-US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Arial"/>
              </a:rPr>
              <a:t>Authentication</a:t>
            </a:r>
          </a:p>
          <a:p>
            <a:pPr marL="171450" lvl="0" indent="-171450" defTabSz="342916">
              <a:buFont typeface="Arial"/>
              <a:buChar char="•"/>
            </a:pPr>
            <a:r>
              <a:rPr lang="en-US" sz="700" kern="0" dirty="0" smtClean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Authorization</a:t>
            </a:r>
          </a:p>
          <a:p>
            <a:pPr marL="171450" lvl="0" indent="-171450" defTabSz="342916">
              <a:buFont typeface="Arial"/>
              <a:buChar char="•"/>
            </a:pPr>
            <a:r>
              <a:rPr kumimoji="0" lang="en-US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Arial"/>
              </a:rPr>
              <a:t>Auditing</a:t>
            </a:r>
          </a:p>
          <a:p>
            <a:pPr marL="171450" lvl="0" indent="-171450" defTabSz="342916">
              <a:buFont typeface="Arial"/>
              <a:buChar char="•"/>
            </a:pPr>
            <a:r>
              <a:rPr lang="en-US" sz="700" kern="0" dirty="0" smtClean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Administration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9945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Operations and Workflow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441985" y="1497446"/>
            <a:ext cx="8403310" cy="3124287"/>
          </a:xfrm>
          <a:prstGeom prst="roundRect">
            <a:avLst>
              <a:gd name="adj" fmla="val 1831"/>
            </a:avLst>
          </a:prstGeom>
          <a:solidFill>
            <a:srgbClr val="FFFFFF"/>
          </a:solidFill>
          <a:ln w="28575" cap="flat" cmpd="sng" algn="ctr">
            <a:solidFill>
              <a:srgbClr val="69BE28">
                <a:lumMod val="75000"/>
              </a:srgbClr>
            </a:solidFill>
            <a:prstDash val="solid"/>
          </a:ln>
          <a:effectLst/>
        </p:spPr>
        <p:txBody>
          <a:bodyPr lIns="274249" tIns="171410" rIns="68562" bIns="68562" rtlCol="0" anchor="t" anchorCtr="0"/>
          <a:lstStyle/>
          <a:p>
            <a:pPr marL="1030832" marR="0" lvl="0" indent="0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464416" y="1005248"/>
            <a:ext cx="7936026" cy="492189"/>
          </a:xfrm>
          <a:prstGeom prst="roundRect">
            <a:avLst>
              <a:gd name="adj" fmla="val 1831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274249" tIns="34282" rIns="68562" bIns="68562" rtlCol="0" anchor="t" anchorCtr="0"/>
          <a:lstStyle/>
          <a:p>
            <a:pPr marL="685634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Hortonworks Data Platform 2.2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1714784" y="3519861"/>
            <a:ext cx="4689439" cy="968615"/>
          </a:xfrm>
          <a:prstGeom prst="roundRect">
            <a:avLst>
              <a:gd name="adj" fmla="val 1121"/>
            </a:avLst>
          </a:prstGeom>
          <a:solidFill>
            <a:srgbClr val="69BE28">
              <a:lumMod val="20000"/>
              <a:lumOff val="80000"/>
            </a:srgbClr>
          </a:solidFill>
          <a:ln w="3175" cap="flat" cmpd="sng" algn="ctr">
            <a:solidFill>
              <a:srgbClr val="69BE28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68562" tIns="34282" rIns="68562" bIns="34282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1714784" y="1863988"/>
            <a:ext cx="4689439" cy="1543160"/>
          </a:xfrm>
          <a:prstGeom prst="roundRect">
            <a:avLst>
              <a:gd name="adj" fmla="val 1121"/>
            </a:avLst>
          </a:prstGeom>
          <a:solidFill>
            <a:srgbClr val="69BE28">
              <a:lumMod val="20000"/>
              <a:lumOff val="80000"/>
            </a:srgbClr>
          </a:solidFill>
          <a:ln w="3175" cap="flat" cmpd="sng" algn="ctr">
            <a:solidFill>
              <a:srgbClr val="69BE28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68562" tIns="34282" rIns="68562" bIns="34282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0" name="Rounded Rectangle 79"/>
          <p:cNvSpPr>
            <a:spLocks/>
          </p:cNvSpPr>
          <p:nvPr/>
        </p:nvSpPr>
        <p:spPr>
          <a:xfrm>
            <a:off x="1787048" y="2958732"/>
            <a:ext cx="4573680" cy="693821"/>
          </a:xfrm>
          <a:prstGeom prst="roundRect">
            <a:avLst>
              <a:gd name="adj" fmla="val 5758"/>
            </a:avLst>
          </a:prstGeom>
          <a:solidFill>
            <a:srgbClr val="44697D"/>
          </a:solidFill>
          <a:ln w="9525" cap="flat" cmpd="sng" algn="ctr">
            <a:solidFill>
              <a:srgbClr val="334F5E"/>
            </a:solidFill>
            <a:prstDash val="solid"/>
          </a:ln>
          <a:effectLst/>
        </p:spPr>
        <p:txBody>
          <a:bodyPr lIns="0" tIns="102844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YARN</a:t>
            </a: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Data Operating System</a:t>
            </a:r>
          </a:p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(Cluster Resource Management)</a:t>
            </a:r>
          </a:p>
        </p:txBody>
      </p:sp>
      <p:sp>
        <p:nvSpPr>
          <p:cNvPr id="81" name="Rounded Rectangle 80"/>
          <p:cNvSpPr>
            <a:spLocks/>
          </p:cNvSpPr>
          <p:nvPr/>
        </p:nvSpPr>
        <p:spPr>
          <a:xfrm>
            <a:off x="1888367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</a:p>
        </p:txBody>
      </p:sp>
      <p:sp>
        <p:nvSpPr>
          <p:cNvPr id="82" name="Rounded Rectangle 81"/>
          <p:cNvSpPr>
            <a:spLocks/>
          </p:cNvSpPr>
          <p:nvPr/>
        </p:nvSpPr>
        <p:spPr>
          <a:xfrm>
            <a:off x="2226195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83" name="Rounded Rectangle 82"/>
          <p:cNvSpPr>
            <a:spLocks/>
          </p:cNvSpPr>
          <p:nvPr/>
        </p:nvSpPr>
        <p:spPr>
          <a:xfrm>
            <a:off x="2564022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84" name="Rounded Rectangle 83"/>
          <p:cNvSpPr>
            <a:spLocks/>
          </p:cNvSpPr>
          <p:nvPr/>
        </p:nvSpPr>
        <p:spPr>
          <a:xfrm>
            <a:off x="2901849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85" name="Rounded Rectangle 84"/>
          <p:cNvSpPr>
            <a:spLocks/>
          </p:cNvSpPr>
          <p:nvPr/>
        </p:nvSpPr>
        <p:spPr>
          <a:xfrm>
            <a:off x="3239678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86" name="Rounded Rectangle 85"/>
          <p:cNvSpPr>
            <a:spLocks/>
          </p:cNvSpPr>
          <p:nvPr/>
        </p:nvSpPr>
        <p:spPr>
          <a:xfrm>
            <a:off x="3577506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87" name="Rounded Rectangle 86"/>
          <p:cNvSpPr>
            <a:spLocks/>
          </p:cNvSpPr>
          <p:nvPr/>
        </p:nvSpPr>
        <p:spPr>
          <a:xfrm>
            <a:off x="3915334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88" name="Rounded Rectangle 87"/>
          <p:cNvSpPr>
            <a:spLocks/>
          </p:cNvSpPr>
          <p:nvPr/>
        </p:nvSpPr>
        <p:spPr>
          <a:xfrm>
            <a:off x="4253162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89" name="Rounded Rectangle 88"/>
          <p:cNvSpPr>
            <a:spLocks/>
          </p:cNvSpPr>
          <p:nvPr/>
        </p:nvSpPr>
        <p:spPr>
          <a:xfrm>
            <a:off x="1888367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90" name="Rounded Rectangle 89"/>
          <p:cNvSpPr>
            <a:spLocks/>
          </p:cNvSpPr>
          <p:nvPr/>
        </p:nvSpPr>
        <p:spPr>
          <a:xfrm>
            <a:off x="2226195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91" name="Rounded Rectangle 90"/>
          <p:cNvSpPr>
            <a:spLocks/>
          </p:cNvSpPr>
          <p:nvPr/>
        </p:nvSpPr>
        <p:spPr>
          <a:xfrm>
            <a:off x="2564022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92" name="Rounded Rectangle 91"/>
          <p:cNvSpPr>
            <a:spLocks/>
          </p:cNvSpPr>
          <p:nvPr/>
        </p:nvSpPr>
        <p:spPr>
          <a:xfrm>
            <a:off x="2901849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93" name="Rounded Rectangle 92"/>
          <p:cNvSpPr>
            <a:spLocks/>
          </p:cNvSpPr>
          <p:nvPr/>
        </p:nvSpPr>
        <p:spPr>
          <a:xfrm>
            <a:off x="3239678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94" name="Rounded Rectangle 93"/>
          <p:cNvSpPr>
            <a:spLocks/>
          </p:cNvSpPr>
          <p:nvPr/>
        </p:nvSpPr>
        <p:spPr>
          <a:xfrm>
            <a:off x="3577506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95" name="Rounded Rectangle 94"/>
          <p:cNvSpPr>
            <a:spLocks/>
          </p:cNvSpPr>
          <p:nvPr/>
        </p:nvSpPr>
        <p:spPr>
          <a:xfrm>
            <a:off x="3915334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96" name="Rounded Rectangle 95"/>
          <p:cNvSpPr>
            <a:spLocks/>
          </p:cNvSpPr>
          <p:nvPr/>
        </p:nvSpPr>
        <p:spPr>
          <a:xfrm>
            <a:off x="4253162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97" name="Rounded Rectangle 96"/>
          <p:cNvSpPr>
            <a:spLocks/>
          </p:cNvSpPr>
          <p:nvPr/>
        </p:nvSpPr>
        <p:spPr>
          <a:xfrm>
            <a:off x="4594362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98" name="Rounded Rectangle 97"/>
          <p:cNvSpPr>
            <a:spLocks/>
          </p:cNvSpPr>
          <p:nvPr/>
        </p:nvSpPr>
        <p:spPr>
          <a:xfrm>
            <a:off x="4932190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99" name="Rounded Rectangle 98"/>
          <p:cNvSpPr>
            <a:spLocks/>
          </p:cNvSpPr>
          <p:nvPr/>
        </p:nvSpPr>
        <p:spPr>
          <a:xfrm>
            <a:off x="4594362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00" name="Rounded Rectangle 99"/>
          <p:cNvSpPr>
            <a:spLocks/>
          </p:cNvSpPr>
          <p:nvPr/>
        </p:nvSpPr>
        <p:spPr>
          <a:xfrm>
            <a:off x="4932190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01" name="Rounded Rectangle 100"/>
          <p:cNvSpPr>
            <a:spLocks/>
          </p:cNvSpPr>
          <p:nvPr/>
        </p:nvSpPr>
        <p:spPr>
          <a:xfrm>
            <a:off x="5265168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02" name="Rounded Rectangle 101"/>
          <p:cNvSpPr>
            <a:spLocks/>
          </p:cNvSpPr>
          <p:nvPr/>
        </p:nvSpPr>
        <p:spPr>
          <a:xfrm>
            <a:off x="5602995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03" name="Rounded Rectangle 102"/>
          <p:cNvSpPr>
            <a:spLocks/>
          </p:cNvSpPr>
          <p:nvPr/>
        </p:nvSpPr>
        <p:spPr>
          <a:xfrm>
            <a:off x="5940824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04" name="Rounded Rectangle 103"/>
          <p:cNvSpPr>
            <a:spLocks/>
          </p:cNvSpPr>
          <p:nvPr/>
        </p:nvSpPr>
        <p:spPr>
          <a:xfrm>
            <a:off x="5265168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05" name="Rounded Rectangle 104"/>
          <p:cNvSpPr>
            <a:spLocks/>
          </p:cNvSpPr>
          <p:nvPr/>
        </p:nvSpPr>
        <p:spPr>
          <a:xfrm>
            <a:off x="5602995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06" name="Rounded Rectangle 105"/>
          <p:cNvSpPr>
            <a:spLocks/>
          </p:cNvSpPr>
          <p:nvPr/>
        </p:nvSpPr>
        <p:spPr>
          <a:xfrm>
            <a:off x="5940824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2" rIns="0" bIns="34282" rtlCol="0" anchor="b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07" name="Rounded Rectangle 106"/>
          <p:cNvSpPr>
            <a:spLocks/>
          </p:cNvSpPr>
          <p:nvPr/>
        </p:nvSpPr>
        <p:spPr>
          <a:xfrm>
            <a:off x="1787053" y="3731930"/>
            <a:ext cx="4573679" cy="672999"/>
          </a:xfrm>
          <a:prstGeom prst="roundRect">
            <a:avLst>
              <a:gd name="adj" fmla="val 5758"/>
            </a:avLst>
          </a:prstGeom>
          <a:solidFill>
            <a:srgbClr val="FFFFFF">
              <a:alpha val="75000"/>
            </a:srgbClr>
          </a:solidFill>
          <a:ln w="9525" cap="flat" cmpd="sng" algn="ctr">
            <a:solidFill>
              <a:srgbClr val="69BE28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0" tIns="34282" rIns="0" bIns="34282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HDFS </a:t>
            </a:r>
            <a:b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(Hadoop Distributed File System)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517682" y="1864001"/>
            <a:ext cx="1100357" cy="2624481"/>
          </a:xfrm>
          <a:prstGeom prst="roundRect">
            <a:avLst>
              <a:gd name="adj" fmla="val 1973"/>
            </a:avLst>
          </a:prstGeom>
          <a:solidFill>
            <a:srgbClr val="69BE28">
              <a:lumMod val="20000"/>
              <a:lumOff val="80000"/>
            </a:srgbClr>
          </a:solidFill>
          <a:ln w="3175" cap="flat" cmpd="sng" algn="ctr">
            <a:solidFill>
              <a:srgbClr val="69BE28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68562" tIns="34282" rIns="68562" bIns="34282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9" name="Rounded Rectangle 108"/>
          <p:cNvSpPr/>
          <p:nvPr/>
        </p:nvSpPr>
        <p:spPr>
          <a:xfrm rot="5400000">
            <a:off x="919609" y="1227429"/>
            <a:ext cx="296480" cy="1100357"/>
          </a:xfrm>
          <a:prstGeom prst="roundRect">
            <a:avLst>
              <a:gd name="adj" fmla="val 12532"/>
            </a:avLst>
          </a:prstGeom>
          <a:solidFill>
            <a:srgbClr val="69BE28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GOVERNANCE</a:t>
            </a:r>
          </a:p>
        </p:txBody>
      </p:sp>
      <p:sp>
        <p:nvSpPr>
          <p:cNvPr id="110" name="Rounded Rectangle 109"/>
          <p:cNvSpPr/>
          <p:nvPr/>
        </p:nvSpPr>
        <p:spPr>
          <a:xfrm rot="5400000">
            <a:off x="3911264" y="-567129"/>
            <a:ext cx="296480" cy="4689443"/>
          </a:xfrm>
          <a:prstGeom prst="roundRect">
            <a:avLst>
              <a:gd name="adj" fmla="val 12532"/>
            </a:avLst>
          </a:prstGeom>
          <a:solidFill>
            <a:srgbClr val="69BE28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BATCH, INTERACTIVE &amp; 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NEAR REAL</a:t>
            </a: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-TIME  DATA  ACCESS</a:t>
            </a:r>
          </a:p>
        </p:txBody>
      </p:sp>
      <p:sp>
        <p:nvSpPr>
          <p:cNvPr id="112" name="Rounded Rectangle 37"/>
          <p:cNvSpPr>
            <a:spLocks/>
          </p:cNvSpPr>
          <p:nvPr/>
        </p:nvSpPr>
        <p:spPr>
          <a:xfrm>
            <a:off x="1787048" y="2430576"/>
            <a:ext cx="539508" cy="692687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 Reduce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3" name="Rounded Rectangle 37"/>
          <p:cNvSpPr>
            <a:spLocks/>
          </p:cNvSpPr>
          <p:nvPr/>
        </p:nvSpPr>
        <p:spPr>
          <a:xfrm>
            <a:off x="4080294" y="1988680"/>
            <a:ext cx="539508" cy="113971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0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Apache </a:t>
            </a:r>
          </a:p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Accumulo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4" name="Rounded Rectangle 37"/>
          <p:cNvSpPr>
            <a:spLocks/>
          </p:cNvSpPr>
          <p:nvPr/>
        </p:nvSpPr>
        <p:spPr>
          <a:xfrm>
            <a:off x="4662435" y="1986157"/>
            <a:ext cx="539508" cy="113971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Apache 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Solr</a:t>
            </a:r>
          </a:p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5" name="Rounded Rectangle 37"/>
          <p:cNvSpPr>
            <a:spLocks/>
          </p:cNvSpPr>
          <p:nvPr/>
        </p:nvSpPr>
        <p:spPr>
          <a:xfrm>
            <a:off x="5240742" y="1988680"/>
            <a:ext cx="539508" cy="113971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Apache 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Storm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6490481" y="1864163"/>
            <a:ext cx="1100357" cy="2624481"/>
          </a:xfrm>
          <a:prstGeom prst="roundRect">
            <a:avLst>
              <a:gd name="adj" fmla="val 1973"/>
            </a:avLst>
          </a:prstGeom>
          <a:solidFill>
            <a:srgbClr val="69BE28">
              <a:lumMod val="20000"/>
              <a:lumOff val="80000"/>
            </a:srgbClr>
          </a:solidFill>
          <a:ln w="3175" cap="flat" cmpd="sng" algn="ctr">
            <a:solidFill>
              <a:srgbClr val="69BE28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68562" tIns="34282" rIns="68562" bIns="34282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0" name="Rounded Rectangle 119"/>
          <p:cNvSpPr/>
          <p:nvPr/>
        </p:nvSpPr>
        <p:spPr>
          <a:xfrm rot="5400000">
            <a:off x="6892405" y="1227605"/>
            <a:ext cx="296480" cy="1100357"/>
          </a:xfrm>
          <a:prstGeom prst="roundRect">
            <a:avLst>
              <a:gd name="adj" fmla="val 12532"/>
            </a:avLst>
          </a:prstGeom>
          <a:solidFill>
            <a:srgbClr val="69BE28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SECURITY</a:t>
            </a:r>
          </a:p>
        </p:txBody>
      </p:sp>
      <p:sp>
        <p:nvSpPr>
          <p:cNvPr id="123" name="Rounded Rectangle 122"/>
          <p:cNvSpPr/>
          <p:nvPr/>
        </p:nvSpPr>
        <p:spPr>
          <a:xfrm>
            <a:off x="7684665" y="1863998"/>
            <a:ext cx="1100357" cy="2624481"/>
          </a:xfrm>
          <a:prstGeom prst="roundRect">
            <a:avLst>
              <a:gd name="adj" fmla="val 1973"/>
            </a:avLst>
          </a:prstGeom>
          <a:solidFill>
            <a:srgbClr val="69BE28">
              <a:lumMod val="20000"/>
              <a:lumOff val="80000"/>
            </a:srgbClr>
          </a:solidFill>
          <a:ln w="3175" cap="flat" cmpd="sng" algn="ctr">
            <a:solidFill>
              <a:srgbClr val="69BE28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68562" tIns="34282" rIns="68562" bIns="34282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5" name="Rounded Rectangle 124"/>
          <p:cNvSpPr/>
          <p:nvPr/>
        </p:nvSpPr>
        <p:spPr>
          <a:xfrm rot="5400000">
            <a:off x="8086588" y="1227427"/>
            <a:ext cx="296480" cy="1100357"/>
          </a:xfrm>
          <a:prstGeom prst="roundRect">
            <a:avLst>
              <a:gd name="adj" fmla="val 12532"/>
            </a:avLst>
          </a:prstGeom>
          <a:solidFill>
            <a:srgbClr val="69BE28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OPERATIONS</a:t>
            </a:r>
          </a:p>
        </p:txBody>
      </p:sp>
      <p:sp>
        <p:nvSpPr>
          <p:cNvPr id="129" name="Rounded Rectangle 37"/>
          <p:cNvSpPr>
            <a:spLocks/>
          </p:cNvSpPr>
          <p:nvPr/>
        </p:nvSpPr>
        <p:spPr>
          <a:xfrm>
            <a:off x="1787048" y="1993298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Hive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0" name="Rounded Rectangle 37"/>
          <p:cNvSpPr>
            <a:spLocks/>
          </p:cNvSpPr>
          <p:nvPr/>
        </p:nvSpPr>
        <p:spPr>
          <a:xfrm>
            <a:off x="2065804" y="1991360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Pig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1" name="Rounded Rectangle 37"/>
          <p:cNvSpPr>
            <a:spLocks/>
          </p:cNvSpPr>
          <p:nvPr/>
        </p:nvSpPr>
        <p:spPr>
          <a:xfrm>
            <a:off x="2362339" y="2430576"/>
            <a:ext cx="539508" cy="692687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Tez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2" name="Rounded Rectangle 37"/>
          <p:cNvSpPr>
            <a:spLocks/>
          </p:cNvSpPr>
          <p:nvPr/>
        </p:nvSpPr>
        <p:spPr>
          <a:xfrm>
            <a:off x="2362339" y="1993298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Hive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3" name="Rounded Rectangle 37"/>
          <p:cNvSpPr>
            <a:spLocks/>
          </p:cNvSpPr>
          <p:nvPr/>
        </p:nvSpPr>
        <p:spPr>
          <a:xfrm>
            <a:off x="2641096" y="1991360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Pig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4" name="Rounded Rectangle 37"/>
          <p:cNvSpPr>
            <a:spLocks/>
          </p:cNvSpPr>
          <p:nvPr/>
        </p:nvSpPr>
        <p:spPr>
          <a:xfrm>
            <a:off x="2933817" y="2430576"/>
            <a:ext cx="539508" cy="692687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Spark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5" name="Rounded Rectangle 37"/>
          <p:cNvSpPr>
            <a:spLocks/>
          </p:cNvSpPr>
          <p:nvPr/>
        </p:nvSpPr>
        <p:spPr>
          <a:xfrm>
            <a:off x="2933816" y="1993298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SQL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6" name="Rounded Rectangle 135"/>
          <p:cNvSpPr/>
          <p:nvPr/>
        </p:nvSpPr>
        <p:spPr>
          <a:xfrm rot="5400000">
            <a:off x="917845" y="2490111"/>
            <a:ext cx="296480" cy="1100357"/>
          </a:xfrm>
          <a:prstGeom prst="roundRect">
            <a:avLst>
              <a:gd name="adj" fmla="val 12532"/>
            </a:avLst>
          </a:prstGeom>
          <a:solidFill>
            <a:srgbClr val="69BE28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INGEST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Calibri"/>
            </a:endParaRPr>
          </a:p>
        </p:txBody>
      </p:sp>
      <p:sp>
        <p:nvSpPr>
          <p:cNvPr id="138" name="Rounded Rectangle 37"/>
          <p:cNvSpPr>
            <a:spLocks/>
          </p:cNvSpPr>
          <p:nvPr/>
        </p:nvSpPr>
        <p:spPr>
          <a:xfrm>
            <a:off x="3504342" y="2440140"/>
            <a:ext cx="539508" cy="692687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hBase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9" name="Rounded Rectangle 37"/>
          <p:cNvSpPr>
            <a:spLocks/>
          </p:cNvSpPr>
          <p:nvPr/>
        </p:nvSpPr>
        <p:spPr>
          <a:xfrm>
            <a:off x="3504342" y="2002862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Phoenix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0" name="Rounded Rectangle 37"/>
          <p:cNvSpPr>
            <a:spLocks/>
          </p:cNvSpPr>
          <p:nvPr/>
        </p:nvSpPr>
        <p:spPr>
          <a:xfrm>
            <a:off x="5821220" y="2423433"/>
            <a:ext cx="539508" cy="692687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Slider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1" name="Rounded Rectangle 37"/>
          <p:cNvSpPr>
            <a:spLocks/>
          </p:cNvSpPr>
          <p:nvPr/>
        </p:nvSpPr>
        <p:spPr>
          <a:xfrm>
            <a:off x="5821220" y="1986155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Other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2" name="Rounded Rectangle 37"/>
          <p:cNvSpPr>
            <a:spLocks/>
          </p:cNvSpPr>
          <p:nvPr/>
        </p:nvSpPr>
        <p:spPr>
          <a:xfrm>
            <a:off x="6101748" y="1986155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2" tIns="68562" rIns="137124" bIns="102844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Other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3" name="Rounded Rectangle 142"/>
          <p:cNvSpPr/>
          <p:nvPr/>
        </p:nvSpPr>
        <p:spPr>
          <a:xfrm rot="5400000">
            <a:off x="8089483" y="2490111"/>
            <a:ext cx="296480" cy="1100357"/>
          </a:xfrm>
          <a:prstGeom prst="roundRect">
            <a:avLst>
              <a:gd name="adj" fmla="val 12532"/>
            </a:avLst>
          </a:prstGeom>
          <a:solidFill>
            <a:srgbClr val="69BE28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3429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WORKFLOW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Calibri"/>
            </a:endParaRPr>
          </a:p>
        </p:txBody>
      </p:sp>
      <p:sp>
        <p:nvSpPr>
          <p:cNvPr id="144" name="Rounded Rectangle 143"/>
          <p:cNvSpPr>
            <a:spLocks/>
          </p:cNvSpPr>
          <p:nvPr/>
        </p:nvSpPr>
        <p:spPr>
          <a:xfrm>
            <a:off x="599086" y="1993124"/>
            <a:ext cx="944319" cy="821904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69BE28">
                <a:lumMod val="40000"/>
                <a:lumOff val="6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lvl="0" defTabSz="342916"/>
            <a:r>
              <a:rPr lang="en-US" sz="700" kern="0" dirty="0" smtClean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The formal </a:t>
            </a:r>
            <a:r>
              <a:rPr lang="en-US" sz="700" kern="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execution and enforcement of authority over the management of data and </a:t>
            </a:r>
            <a:r>
              <a:rPr lang="en-US" sz="700" kern="0" dirty="0" smtClean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related assets</a:t>
            </a:r>
            <a:r>
              <a:rPr lang="en-US" sz="700" kern="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.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45" name="Rounded Rectangle 144"/>
          <p:cNvSpPr>
            <a:spLocks/>
          </p:cNvSpPr>
          <p:nvPr/>
        </p:nvSpPr>
        <p:spPr>
          <a:xfrm>
            <a:off x="599086" y="3293914"/>
            <a:ext cx="944319" cy="1021301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69BE28">
                <a:lumMod val="40000"/>
                <a:lumOff val="6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lvl="0" defTabSz="342916"/>
            <a:r>
              <a:rPr lang="en-US" sz="700" kern="0" dirty="0" smtClean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The </a:t>
            </a:r>
            <a:r>
              <a:rPr lang="en-US" sz="700" kern="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process of obtaining, importing, and processing data for later use or </a:t>
            </a:r>
            <a:r>
              <a:rPr lang="en-US" sz="700" kern="0" dirty="0" smtClean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storage</a:t>
            </a:r>
          </a:p>
          <a:p>
            <a:pPr marL="171450" lvl="0" indent="-171450" defTabSz="342916">
              <a:buFont typeface="Arial"/>
              <a:buChar char="•"/>
            </a:pPr>
            <a:r>
              <a:rPr kumimoji="0" lang="en-US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Arial"/>
              </a:rPr>
              <a:t>Batch</a:t>
            </a:r>
          </a:p>
          <a:p>
            <a:pPr marL="171450" lvl="0" indent="-171450" defTabSz="342916">
              <a:buFont typeface="Arial"/>
              <a:buChar char="•"/>
            </a:pPr>
            <a:r>
              <a:rPr lang="en-US" sz="700" kern="0" dirty="0" smtClean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Streaming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46" name="Rounded Rectangle 145"/>
          <p:cNvSpPr>
            <a:spLocks/>
          </p:cNvSpPr>
          <p:nvPr/>
        </p:nvSpPr>
        <p:spPr>
          <a:xfrm>
            <a:off x="6569718" y="1988680"/>
            <a:ext cx="944319" cy="1021301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69BE28">
                <a:lumMod val="40000"/>
                <a:lumOff val="6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lvl="0" defTabSz="342916"/>
            <a:r>
              <a:rPr lang="en-US" sz="700" kern="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Protective digital measures that are applied to prevent unauthorized access to data</a:t>
            </a:r>
            <a:r>
              <a:rPr lang="en-US" sz="700" kern="0" dirty="0" smtClean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.</a:t>
            </a:r>
          </a:p>
          <a:p>
            <a:pPr marL="171450" lvl="0" indent="-171450" defTabSz="342916">
              <a:buFont typeface="Arial"/>
              <a:buChar char="•"/>
            </a:pPr>
            <a:r>
              <a:rPr kumimoji="0" lang="en-US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Arial"/>
              </a:rPr>
              <a:t>Authentication</a:t>
            </a:r>
          </a:p>
          <a:p>
            <a:pPr marL="171450" lvl="0" indent="-171450" defTabSz="342916">
              <a:buFont typeface="Arial"/>
              <a:buChar char="•"/>
            </a:pPr>
            <a:r>
              <a:rPr lang="en-US" sz="700" kern="0" dirty="0" smtClean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Authorization</a:t>
            </a:r>
          </a:p>
          <a:p>
            <a:pPr marL="171450" lvl="0" indent="-171450" defTabSz="342916">
              <a:buFont typeface="Arial"/>
              <a:buChar char="•"/>
            </a:pPr>
            <a:r>
              <a:rPr kumimoji="0" lang="en-US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Arial"/>
              </a:rPr>
              <a:t>Auditing</a:t>
            </a:r>
          </a:p>
          <a:p>
            <a:pPr marL="171450" lvl="0" indent="-171450" defTabSz="342916">
              <a:buFont typeface="Arial"/>
              <a:buChar char="•"/>
            </a:pPr>
            <a:r>
              <a:rPr lang="en-US" sz="700" kern="0" dirty="0" smtClean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Administration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50" name="Rounded Rectangle 149"/>
          <p:cNvSpPr>
            <a:spLocks/>
          </p:cNvSpPr>
          <p:nvPr/>
        </p:nvSpPr>
        <p:spPr>
          <a:xfrm>
            <a:off x="7762889" y="1978086"/>
            <a:ext cx="944319" cy="873620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69BE28">
                <a:lumMod val="40000"/>
                <a:lumOff val="6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lvl="0" defTabSz="342916"/>
            <a:r>
              <a:rPr lang="en-US" sz="700" kern="0" dirty="0" smtClean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Design, </a:t>
            </a:r>
            <a:r>
              <a:rPr lang="en-US" sz="700" kern="0" dirty="0" err="1" smtClean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Buildout</a:t>
            </a:r>
            <a:r>
              <a:rPr lang="en-US" sz="700" kern="0" dirty="0" smtClean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, maintenance and care of the cluster.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51" name="Rounded Rectangle 150"/>
          <p:cNvSpPr>
            <a:spLocks/>
          </p:cNvSpPr>
          <p:nvPr/>
        </p:nvSpPr>
        <p:spPr>
          <a:xfrm>
            <a:off x="7762889" y="3247837"/>
            <a:ext cx="944319" cy="1011381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69BE28">
                <a:lumMod val="40000"/>
                <a:lumOff val="6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lvl="0" defTabSz="342916"/>
            <a:r>
              <a:rPr lang="en-US" sz="700" kern="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orchestrated and repeatable pattern of business activity enabled by the systematic organization of resources into a processes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2033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Platform Example – Hortonworks </a:t>
            </a:r>
            <a:endParaRPr lang="en-US" dirty="0"/>
          </a:p>
        </p:txBody>
      </p:sp>
      <p:sp>
        <p:nvSpPr>
          <p:cNvPr id="134" name="Rounded Rectangle 133"/>
          <p:cNvSpPr/>
          <p:nvPr/>
        </p:nvSpPr>
        <p:spPr>
          <a:xfrm>
            <a:off x="441985" y="941410"/>
            <a:ext cx="8403310" cy="3680316"/>
          </a:xfrm>
          <a:prstGeom prst="roundRect">
            <a:avLst>
              <a:gd name="adj" fmla="val 1831"/>
            </a:avLst>
          </a:prstGeom>
          <a:solidFill>
            <a:srgbClr val="69BE28">
              <a:lumMod val="75000"/>
            </a:srgbClr>
          </a:solidFill>
          <a:ln w="28575" cap="flat" cmpd="sng" algn="ctr">
            <a:solidFill>
              <a:srgbClr val="69BE28">
                <a:lumMod val="75000"/>
              </a:srgbClr>
            </a:solidFill>
            <a:prstDash val="solid"/>
          </a:ln>
          <a:effectLst/>
        </p:spPr>
        <p:txBody>
          <a:bodyPr lIns="274261" tIns="34283" rIns="68565" bIns="68565" rtlCol="0" anchor="t" anchorCtr="0"/>
          <a:lstStyle/>
          <a:p>
            <a:pPr marL="685663" marR="0" lvl="0" indent="0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441985" y="1497446"/>
            <a:ext cx="8403310" cy="3124287"/>
          </a:xfrm>
          <a:prstGeom prst="roundRect">
            <a:avLst>
              <a:gd name="adj" fmla="val 1831"/>
            </a:avLst>
          </a:prstGeom>
          <a:solidFill>
            <a:srgbClr val="FFFFFF"/>
          </a:solidFill>
          <a:ln w="28575" cap="flat" cmpd="sng" algn="ctr">
            <a:solidFill>
              <a:srgbClr val="69BE28">
                <a:lumMod val="75000"/>
              </a:srgbClr>
            </a:solidFill>
            <a:prstDash val="solid"/>
          </a:ln>
          <a:effectLst/>
        </p:spPr>
        <p:txBody>
          <a:bodyPr lIns="274261" tIns="171417" rIns="68565" bIns="68565" rtlCol="0" anchor="t" anchorCtr="0"/>
          <a:lstStyle/>
          <a:p>
            <a:pPr marL="1030875" marR="0" lvl="0" indent="0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464416" y="1005248"/>
            <a:ext cx="7936026" cy="492189"/>
          </a:xfrm>
          <a:prstGeom prst="roundRect">
            <a:avLst>
              <a:gd name="adj" fmla="val 1831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274261" tIns="34283" rIns="68565" bIns="68565" rtlCol="0" anchor="t" anchorCtr="0"/>
          <a:lstStyle/>
          <a:p>
            <a:pPr marL="685663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Hortonworks Data Platform 2.3</a:t>
            </a:r>
          </a:p>
        </p:txBody>
      </p:sp>
      <p:sp>
        <p:nvSpPr>
          <p:cNvPr id="137" name="Rounded Rectangle 136"/>
          <p:cNvSpPr/>
          <p:nvPr/>
        </p:nvSpPr>
        <p:spPr>
          <a:xfrm>
            <a:off x="1714783" y="3519860"/>
            <a:ext cx="4689439" cy="968615"/>
          </a:xfrm>
          <a:prstGeom prst="roundRect">
            <a:avLst>
              <a:gd name="adj" fmla="val 1121"/>
            </a:avLst>
          </a:prstGeom>
          <a:solidFill>
            <a:srgbClr val="69BE28">
              <a:lumMod val="20000"/>
              <a:lumOff val="80000"/>
            </a:srgbClr>
          </a:solidFill>
          <a:ln w="3175" cap="flat" cmpd="sng" algn="ctr">
            <a:solidFill>
              <a:srgbClr val="69BE28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68565" tIns="34283" rIns="68565" bIns="34283" rtlCol="0" anchor="ctr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</a:p>
        </p:txBody>
      </p:sp>
      <p:sp>
        <p:nvSpPr>
          <p:cNvPr id="138" name="Rounded Rectangle 137"/>
          <p:cNvSpPr/>
          <p:nvPr/>
        </p:nvSpPr>
        <p:spPr>
          <a:xfrm>
            <a:off x="1714783" y="1863988"/>
            <a:ext cx="4689439" cy="1543160"/>
          </a:xfrm>
          <a:prstGeom prst="roundRect">
            <a:avLst>
              <a:gd name="adj" fmla="val 1121"/>
            </a:avLst>
          </a:prstGeom>
          <a:solidFill>
            <a:srgbClr val="69BE28">
              <a:lumMod val="20000"/>
              <a:lumOff val="80000"/>
            </a:srgbClr>
          </a:solidFill>
          <a:ln w="3175" cap="flat" cmpd="sng" algn="ctr">
            <a:solidFill>
              <a:srgbClr val="69BE28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68565" tIns="34283" rIns="68565" bIns="34283" rtlCol="0" anchor="ctr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9" name="Rounded Rectangle 138"/>
          <p:cNvSpPr>
            <a:spLocks/>
          </p:cNvSpPr>
          <p:nvPr/>
        </p:nvSpPr>
        <p:spPr>
          <a:xfrm>
            <a:off x="1787048" y="2958731"/>
            <a:ext cx="4573680" cy="693821"/>
          </a:xfrm>
          <a:prstGeom prst="roundRect">
            <a:avLst>
              <a:gd name="adj" fmla="val 5758"/>
            </a:avLst>
          </a:prstGeom>
          <a:solidFill>
            <a:srgbClr val="44697D"/>
          </a:solidFill>
          <a:ln w="9525" cap="flat" cmpd="sng" algn="ctr">
            <a:solidFill>
              <a:srgbClr val="334F5E"/>
            </a:solidFill>
            <a:prstDash val="solid"/>
          </a:ln>
          <a:effectLst/>
        </p:spPr>
        <p:txBody>
          <a:bodyPr lIns="0" tIns="102848" rIns="0" bIns="34283" rtlCol="0" anchor="b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YARN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Data Operating System</a:t>
            </a:r>
          </a:p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(Cluster Resource Management)</a:t>
            </a:r>
          </a:p>
        </p:txBody>
      </p:sp>
      <p:sp>
        <p:nvSpPr>
          <p:cNvPr id="140" name="Rounded Rectangle 139"/>
          <p:cNvSpPr>
            <a:spLocks/>
          </p:cNvSpPr>
          <p:nvPr/>
        </p:nvSpPr>
        <p:spPr>
          <a:xfrm>
            <a:off x="1888366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3" rIns="0" bIns="34283" rtlCol="0" anchor="b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</a:p>
        </p:txBody>
      </p:sp>
      <p:sp>
        <p:nvSpPr>
          <p:cNvPr id="141" name="Rounded Rectangle 140"/>
          <p:cNvSpPr>
            <a:spLocks/>
          </p:cNvSpPr>
          <p:nvPr/>
        </p:nvSpPr>
        <p:spPr>
          <a:xfrm>
            <a:off x="2226194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3" rIns="0" bIns="34283" rtlCol="0" anchor="b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42" name="Rounded Rectangle 141"/>
          <p:cNvSpPr>
            <a:spLocks/>
          </p:cNvSpPr>
          <p:nvPr/>
        </p:nvSpPr>
        <p:spPr>
          <a:xfrm>
            <a:off x="2564021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3" rIns="0" bIns="34283" rtlCol="0" anchor="b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43" name="Rounded Rectangle 142"/>
          <p:cNvSpPr>
            <a:spLocks/>
          </p:cNvSpPr>
          <p:nvPr/>
        </p:nvSpPr>
        <p:spPr>
          <a:xfrm>
            <a:off x="2901848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3" rIns="0" bIns="34283" rtlCol="0" anchor="b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44" name="Rounded Rectangle 143"/>
          <p:cNvSpPr>
            <a:spLocks/>
          </p:cNvSpPr>
          <p:nvPr/>
        </p:nvSpPr>
        <p:spPr>
          <a:xfrm>
            <a:off x="3239677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3" rIns="0" bIns="34283" rtlCol="0" anchor="b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45" name="Rounded Rectangle 144"/>
          <p:cNvSpPr>
            <a:spLocks/>
          </p:cNvSpPr>
          <p:nvPr/>
        </p:nvSpPr>
        <p:spPr>
          <a:xfrm>
            <a:off x="3577505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3" rIns="0" bIns="34283" rtlCol="0" anchor="b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46" name="Rounded Rectangle 145"/>
          <p:cNvSpPr>
            <a:spLocks/>
          </p:cNvSpPr>
          <p:nvPr/>
        </p:nvSpPr>
        <p:spPr>
          <a:xfrm>
            <a:off x="3915333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3" rIns="0" bIns="34283" rtlCol="0" anchor="b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47" name="Rounded Rectangle 146"/>
          <p:cNvSpPr>
            <a:spLocks/>
          </p:cNvSpPr>
          <p:nvPr/>
        </p:nvSpPr>
        <p:spPr>
          <a:xfrm>
            <a:off x="4253161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3" rIns="0" bIns="34283" rtlCol="0" anchor="b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48" name="Rounded Rectangle 147"/>
          <p:cNvSpPr>
            <a:spLocks/>
          </p:cNvSpPr>
          <p:nvPr/>
        </p:nvSpPr>
        <p:spPr>
          <a:xfrm>
            <a:off x="1888366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3" rIns="0" bIns="34283" rtlCol="0" anchor="b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49" name="Rounded Rectangle 148"/>
          <p:cNvSpPr>
            <a:spLocks/>
          </p:cNvSpPr>
          <p:nvPr/>
        </p:nvSpPr>
        <p:spPr>
          <a:xfrm>
            <a:off x="2226194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3" rIns="0" bIns="34283" rtlCol="0" anchor="b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50" name="Rounded Rectangle 149"/>
          <p:cNvSpPr>
            <a:spLocks/>
          </p:cNvSpPr>
          <p:nvPr/>
        </p:nvSpPr>
        <p:spPr>
          <a:xfrm>
            <a:off x="2564021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3" rIns="0" bIns="34283" rtlCol="0" anchor="b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51" name="Rounded Rectangle 150"/>
          <p:cNvSpPr>
            <a:spLocks/>
          </p:cNvSpPr>
          <p:nvPr/>
        </p:nvSpPr>
        <p:spPr>
          <a:xfrm>
            <a:off x="2901848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3" rIns="0" bIns="34283" rtlCol="0" anchor="b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52" name="Rounded Rectangle 151"/>
          <p:cNvSpPr>
            <a:spLocks/>
          </p:cNvSpPr>
          <p:nvPr/>
        </p:nvSpPr>
        <p:spPr>
          <a:xfrm>
            <a:off x="3239677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3" rIns="0" bIns="34283" rtlCol="0" anchor="b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53" name="Rounded Rectangle 152"/>
          <p:cNvSpPr>
            <a:spLocks/>
          </p:cNvSpPr>
          <p:nvPr/>
        </p:nvSpPr>
        <p:spPr>
          <a:xfrm>
            <a:off x="3577505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3" rIns="0" bIns="34283" rtlCol="0" anchor="b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54" name="Rounded Rectangle 153"/>
          <p:cNvSpPr>
            <a:spLocks/>
          </p:cNvSpPr>
          <p:nvPr/>
        </p:nvSpPr>
        <p:spPr>
          <a:xfrm>
            <a:off x="3915333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3" rIns="0" bIns="34283" rtlCol="0" anchor="b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55" name="Rounded Rectangle 154"/>
          <p:cNvSpPr>
            <a:spLocks/>
          </p:cNvSpPr>
          <p:nvPr/>
        </p:nvSpPr>
        <p:spPr>
          <a:xfrm>
            <a:off x="4253161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3" rIns="0" bIns="34283" rtlCol="0" anchor="b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56" name="Rounded Rectangle 155"/>
          <p:cNvSpPr>
            <a:spLocks/>
          </p:cNvSpPr>
          <p:nvPr/>
        </p:nvSpPr>
        <p:spPr>
          <a:xfrm>
            <a:off x="4594361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3" rIns="0" bIns="34283" rtlCol="0" anchor="b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57" name="Rounded Rectangle 156"/>
          <p:cNvSpPr>
            <a:spLocks/>
          </p:cNvSpPr>
          <p:nvPr/>
        </p:nvSpPr>
        <p:spPr>
          <a:xfrm>
            <a:off x="4932189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3" rIns="0" bIns="34283" rtlCol="0" anchor="b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58" name="Rounded Rectangle 157"/>
          <p:cNvSpPr>
            <a:spLocks/>
          </p:cNvSpPr>
          <p:nvPr/>
        </p:nvSpPr>
        <p:spPr>
          <a:xfrm>
            <a:off x="4594361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3" rIns="0" bIns="34283" rtlCol="0" anchor="b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59" name="Rounded Rectangle 158"/>
          <p:cNvSpPr>
            <a:spLocks/>
          </p:cNvSpPr>
          <p:nvPr/>
        </p:nvSpPr>
        <p:spPr>
          <a:xfrm>
            <a:off x="4932189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3" rIns="0" bIns="34283" rtlCol="0" anchor="b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60" name="Rounded Rectangle 159"/>
          <p:cNvSpPr>
            <a:spLocks/>
          </p:cNvSpPr>
          <p:nvPr/>
        </p:nvSpPr>
        <p:spPr>
          <a:xfrm>
            <a:off x="5265167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3" rIns="0" bIns="34283" rtlCol="0" anchor="b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61" name="Rounded Rectangle 160"/>
          <p:cNvSpPr>
            <a:spLocks/>
          </p:cNvSpPr>
          <p:nvPr/>
        </p:nvSpPr>
        <p:spPr>
          <a:xfrm>
            <a:off x="5602994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3" rIns="0" bIns="34283" rtlCol="0" anchor="b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62" name="Rounded Rectangle 161"/>
          <p:cNvSpPr>
            <a:spLocks/>
          </p:cNvSpPr>
          <p:nvPr/>
        </p:nvSpPr>
        <p:spPr>
          <a:xfrm>
            <a:off x="5940823" y="3794461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3" rIns="0" bIns="34283" rtlCol="0" anchor="b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63" name="Rounded Rectangle 162"/>
          <p:cNvSpPr>
            <a:spLocks/>
          </p:cNvSpPr>
          <p:nvPr/>
        </p:nvSpPr>
        <p:spPr>
          <a:xfrm>
            <a:off x="5265167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3" rIns="0" bIns="34283" rtlCol="0" anchor="b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64" name="Rounded Rectangle 163"/>
          <p:cNvSpPr>
            <a:spLocks/>
          </p:cNvSpPr>
          <p:nvPr/>
        </p:nvSpPr>
        <p:spPr>
          <a:xfrm>
            <a:off x="5602994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3" rIns="0" bIns="34283" rtlCol="0" anchor="b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65" name="Rounded Rectangle 164"/>
          <p:cNvSpPr>
            <a:spLocks/>
          </p:cNvSpPr>
          <p:nvPr/>
        </p:nvSpPr>
        <p:spPr>
          <a:xfrm>
            <a:off x="5940823" y="4074787"/>
            <a:ext cx="301723" cy="240428"/>
          </a:xfrm>
          <a:prstGeom prst="roundRect">
            <a:avLst>
              <a:gd name="adj" fmla="val 5758"/>
            </a:avLst>
          </a:prstGeom>
          <a:solidFill>
            <a:srgbClr val="FFFFFF"/>
          </a:solidFill>
          <a:ln w="9525" cap="flat" cmpd="sng" algn="ctr">
            <a:solidFill>
              <a:srgbClr val="355F14">
                <a:alpha val="21000"/>
              </a:srgbClr>
            </a:solidFill>
            <a:prstDash val="solid"/>
          </a:ln>
          <a:effectLst/>
        </p:spPr>
        <p:txBody>
          <a:bodyPr lIns="0" tIns="34283" rIns="0" bIns="34283" rtlCol="0" anchor="b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°</a:t>
            </a:r>
          </a:p>
        </p:txBody>
      </p:sp>
      <p:sp>
        <p:nvSpPr>
          <p:cNvPr id="166" name="Rounded Rectangle 165"/>
          <p:cNvSpPr>
            <a:spLocks/>
          </p:cNvSpPr>
          <p:nvPr/>
        </p:nvSpPr>
        <p:spPr>
          <a:xfrm>
            <a:off x="1787052" y="3731930"/>
            <a:ext cx="4573679" cy="672999"/>
          </a:xfrm>
          <a:prstGeom prst="roundRect">
            <a:avLst>
              <a:gd name="adj" fmla="val 5758"/>
            </a:avLst>
          </a:prstGeom>
          <a:solidFill>
            <a:srgbClr val="FFFFFF">
              <a:alpha val="75000"/>
            </a:srgbClr>
          </a:solidFill>
          <a:ln w="9525" cap="flat" cmpd="sng" algn="ctr">
            <a:solidFill>
              <a:srgbClr val="69BE28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0" tIns="34283" rIns="0" bIns="34283" rtlCol="0" anchor="ctr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HDFS </a:t>
            </a:r>
            <a:b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(Hadoop Distributed File System)</a:t>
            </a:r>
          </a:p>
        </p:txBody>
      </p:sp>
      <p:sp>
        <p:nvSpPr>
          <p:cNvPr id="167" name="Rounded Rectangle 166"/>
          <p:cNvSpPr/>
          <p:nvPr/>
        </p:nvSpPr>
        <p:spPr>
          <a:xfrm>
            <a:off x="517681" y="1864001"/>
            <a:ext cx="1100357" cy="2624481"/>
          </a:xfrm>
          <a:prstGeom prst="roundRect">
            <a:avLst>
              <a:gd name="adj" fmla="val 1973"/>
            </a:avLst>
          </a:prstGeom>
          <a:solidFill>
            <a:srgbClr val="69BE28">
              <a:lumMod val="20000"/>
              <a:lumOff val="80000"/>
            </a:srgbClr>
          </a:solidFill>
          <a:ln w="3175" cap="flat" cmpd="sng" algn="ctr">
            <a:solidFill>
              <a:srgbClr val="69BE28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68565" tIns="34283" rIns="68565" bIns="34283" rtlCol="0" anchor="ctr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8" name="Rounded Rectangle 167"/>
          <p:cNvSpPr/>
          <p:nvPr/>
        </p:nvSpPr>
        <p:spPr>
          <a:xfrm rot="5400000">
            <a:off x="919609" y="1227428"/>
            <a:ext cx="296480" cy="1100357"/>
          </a:xfrm>
          <a:prstGeom prst="roundRect">
            <a:avLst>
              <a:gd name="adj" fmla="val 12532"/>
            </a:avLst>
          </a:prstGeom>
          <a:solidFill>
            <a:srgbClr val="69BE28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GOVERNANCE</a:t>
            </a:r>
          </a:p>
        </p:txBody>
      </p:sp>
      <p:sp>
        <p:nvSpPr>
          <p:cNvPr id="169" name="Rounded Rectangle 168"/>
          <p:cNvSpPr/>
          <p:nvPr/>
        </p:nvSpPr>
        <p:spPr>
          <a:xfrm rot="5400000">
            <a:off x="3911264" y="-567129"/>
            <a:ext cx="296480" cy="4689443"/>
          </a:xfrm>
          <a:prstGeom prst="roundRect">
            <a:avLst>
              <a:gd name="adj" fmla="val 12532"/>
            </a:avLst>
          </a:prstGeom>
          <a:solidFill>
            <a:srgbClr val="69BE28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BATCH, INTERACTIVE &amp; NEAR REAL-TIME  DATA  ACCESS</a:t>
            </a:r>
          </a:p>
        </p:txBody>
      </p:sp>
      <p:sp>
        <p:nvSpPr>
          <p:cNvPr id="170" name="Rounded Rectangle 37"/>
          <p:cNvSpPr>
            <a:spLocks/>
          </p:cNvSpPr>
          <p:nvPr/>
        </p:nvSpPr>
        <p:spPr>
          <a:xfrm>
            <a:off x="1787048" y="2430575"/>
            <a:ext cx="539508" cy="692687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5" tIns="68565" rIns="137130" bIns="102848" rtlCol="0" anchor="ctr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 Reduce</a:t>
            </a:r>
          </a:p>
        </p:txBody>
      </p:sp>
      <p:sp>
        <p:nvSpPr>
          <p:cNvPr id="171" name="Rounded Rectangle 37"/>
          <p:cNvSpPr>
            <a:spLocks/>
          </p:cNvSpPr>
          <p:nvPr/>
        </p:nvSpPr>
        <p:spPr>
          <a:xfrm>
            <a:off x="4080294" y="1988680"/>
            <a:ext cx="539508" cy="113971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5" tIns="0" rIns="137130" bIns="102848" rtlCol="0" anchor="ctr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Apache </a:t>
            </a:r>
          </a:p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Accumulo</a:t>
            </a: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2" name="Rounded Rectangle 37"/>
          <p:cNvSpPr>
            <a:spLocks/>
          </p:cNvSpPr>
          <p:nvPr/>
        </p:nvSpPr>
        <p:spPr>
          <a:xfrm>
            <a:off x="4662435" y="1986156"/>
            <a:ext cx="539508" cy="113971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5" tIns="68565" rIns="137130" bIns="102848" rtlCol="0" anchor="ctr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Apache Solr</a:t>
            </a:r>
          </a:p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3" name="Rounded Rectangle 37"/>
          <p:cNvSpPr>
            <a:spLocks/>
          </p:cNvSpPr>
          <p:nvPr/>
        </p:nvSpPr>
        <p:spPr>
          <a:xfrm>
            <a:off x="5240742" y="1988680"/>
            <a:ext cx="539508" cy="113971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5" tIns="68565" rIns="137130" bIns="102848" rtlCol="0" anchor="ctr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Apache Storm</a:t>
            </a:r>
          </a:p>
        </p:txBody>
      </p:sp>
      <p:sp>
        <p:nvSpPr>
          <p:cNvPr id="174" name="Rounded Rectangle 173"/>
          <p:cNvSpPr/>
          <p:nvPr/>
        </p:nvSpPr>
        <p:spPr>
          <a:xfrm>
            <a:off x="6490480" y="1864163"/>
            <a:ext cx="1100357" cy="2624481"/>
          </a:xfrm>
          <a:prstGeom prst="roundRect">
            <a:avLst>
              <a:gd name="adj" fmla="val 1973"/>
            </a:avLst>
          </a:prstGeom>
          <a:solidFill>
            <a:srgbClr val="69BE28">
              <a:lumMod val="20000"/>
              <a:lumOff val="80000"/>
            </a:srgbClr>
          </a:solidFill>
          <a:ln w="3175" cap="flat" cmpd="sng" algn="ctr">
            <a:solidFill>
              <a:srgbClr val="69BE28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68565" tIns="34283" rIns="68565" bIns="34283" rtlCol="0" anchor="ctr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5" name="Rounded Rectangle 174"/>
          <p:cNvSpPr/>
          <p:nvPr/>
        </p:nvSpPr>
        <p:spPr>
          <a:xfrm rot="5400000">
            <a:off x="6892405" y="1227604"/>
            <a:ext cx="296480" cy="1100357"/>
          </a:xfrm>
          <a:prstGeom prst="roundRect">
            <a:avLst>
              <a:gd name="adj" fmla="val 12532"/>
            </a:avLst>
          </a:prstGeom>
          <a:solidFill>
            <a:srgbClr val="69BE28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SECURITY</a:t>
            </a:r>
          </a:p>
        </p:txBody>
      </p:sp>
      <p:sp>
        <p:nvSpPr>
          <p:cNvPr id="176" name="Rounded Rectangle 175"/>
          <p:cNvSpPr/>
          <p:nvPr/>
        </p:nvSpPr>
        <p:spPr>
          <a:xfrm>
            <a:off x="7684664" y="1863998"/>
            <a:ext cx="1100357" cy="2624481"/>
          </a:xfrm>
          <a:prstGeom prst="roundRect">
            <a:avLst>
              <a:gd name="adj" fmla="val 1973"/>
            </a:avLst>
          </a:prstGeom>
          <a:solidFill>
            <a:srgbClr val="69BE28">
              <a:lumMod val="20000"/>
              <a:lumOff val="80000"/>
            </a:srgbClr>
          </a:solidFill>
          <a:ln w="3175" cap="flat" cmpd="sng" algn="ctr">
            <a:solidFill>
              <a:srgbClr val="69BE28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68565" tIns="34283" rIns="68565" bIns="34283" rtlCol="0" anchor="ctr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7" name="Rounded Rectangle 176"/>
          <p:cNvSpPr/>
          <p:nvPr/>
        </p:nvSpPr>
        <p:spPr>
          <a:xfrm rot="5400000">
            <a:off x="8086588" y="1227426"/>
            <a:ext cx="296480" cy="1100357"/>
          </a:xfrm>
          <a:prstGeom prst="roundRect">
            <a:avLst>
              <a:gd name="adj" fmla="val 12532"/>
            </a:avLst>
          </a:prstGeom>
          <a:solidFill>
            <a:srgbClr val="69BE28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OPERATIONS</a:t>
            </a:r>
          </a:p>
        </p:txBody>
      </p:sp>
      <p:sp>
        <p:nvSpPr>
          <p:cNvPr id="178" name="Rounded Rectangle 37"/>
          <p:cNvSpPr>
            <a:spLocks/>
          </p:cNvSpPr>
          <p:nvPr/>
        </p:nvSpPr>
        <p:spPr>
          <a:xfrm>
            <a:off x="1787048" y="1993298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5" tIns="68565" rIns="137130" bIns="102848" rtlCol="0" anchor="ctr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Hive</a:t>
            </a:r>
          </a:p>
        </p:txBody>
      </p:sp>
      <p:sp>
        <p:nvSpPr>
          <p:cNvPr id="179" name="Rounded Rectangle 37"/>
          <p:cNvSpPr>
            <a:spLocks/>
          </p:cNvSpPr>
          <p:nvPr/>
        </p:nvSpPr>
        <p:spPr>
          <a:xfrm>
            <a:off x="2065804" y="1991360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5" tIns="68565" rIns="137130" bIns="102848" rtlCol="0" anchor="ctr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Pig</a:t>
            </a:r>
          </a:p>
        </p:txBody>
      </p:sp>
      <p:sp>
        <p:nvSpPr>
          <p:cNvPr id="180" name="Rounded Rectangle 37"/>
          <p:cNvSpPr>
            <a:spLocks/>
          </p:cNvSpPr>
          <p:nvPr/>
        </p:nvSpPr>
        <p:spPr>
          <a:xfrm>
            <a:off x="2362339" y="2430575"/>
            <a:ext cx="539508" cy="692687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5" tIns="68565" rIns="137130" bIns="102848" rtlCol="0" anchor="ctr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Tez</a:t>
            </a: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1" name="Rounded Rectangle 37"/>
          <p:cNvSpPr>
            <a:spLocks/>
          </p:cNvSpPr>
          <p:nvPr/>
        </p:nvSpPr>
        <p:spPr>
          <a:xfrm>
            <a:off x="2362339" y="1993298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5" tIns="68565" rIns="137130" bIns="102848" rtlCol="0" anchor="ctr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Hive</a:t>
            </a:r>
          </a:p>
        </p:txBody>
      </p:sp>
      <p:sp>
        <p:nvSpPr>
          <p:cNvPr id="182" name="Rounded Rectangle 37"/>
          <p:cNvSpPr>
            <a:spLocks/>
          </p:cNvSpPr>
          <p:nvPr/>
        </p:nvSpPr>
        <p:spPr>
          <a:xfrm>
            <a:off x="2641096" y="1991360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5" tIns="68565" rIns="137130" bIns="102848" rtlCol="0" anchor="ctr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Pig</a:t>
            </a:r>
          </a:p>
        </p:txBody>
      </p:sp>
      <p:sp>
        <p:nvSpPr>
          <p:cNvPr id="183" name="Rounded Rectangle 37"/>
          <p:cNvSpPr>
            <a:spLocks/>
          </p:cNvSpPr>
          <p:nvPr/>
        </p:nvSpPr>
        <p:spPr>
          <a:xfrm>
            <a:off x="2933817" y="2430575"/>
            <a:ext cx="539508" cy="692687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5" tIns="68565" rIns="137130" bIns="102848" rtlCol="0" anchor="ctr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Spark</a:t>
            </a:r>
          </a:p>
        </p:txBody>
      </p:sp>
      <p:sp>
        <p:nvSpPr>
          <p:cNvPr id="184" name="Rounded Rectangle 37"/>
          <p:cNvSpPr>
            <a:spLocks/>
          </p:cNvSpPr>
          <p:nvPr/>
        </p:nvSpPr>
        <p:spPr>
          <a:xfrm>
            <a:off x="2933816" y="1993298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5" tIns="68565" rIns="137130" bIns="102848" rtlCol="0" anchor="ctr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SQL</a:t>
            </a:r>
          </a:p>
        </p:txBody>
      </p:sp>
      <p:sp>
        <p:nvSpPr>
          <p:cNvPr id="185" name="Rounded Rectangle 184"/>
          <p:cNvSpPr/>
          <p:nvPr/>
        </p:nvSpPr>
        <p:spPr>
          <a:xfrm rot="5400000">
            <a:off x="917845" y="2490110"/>
            <a:ext cx="296480" cy="1100357"/>
          </a:xfrm>
          <a:prstGeom prst="roundRect">
            <a:avLst>
              <a:gd name="adj" fmla="val 12532"/>
            </a:avLst>
          </a:prstGeom>
          <a:solidFill>
            <a:srgbClr val="69BE28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INGEST</a:t>
            </a:r>
          </a:p>
        </p:txBody>
      </p:sp>
      <p:sp>
        <p:nvSpPr>
          <p:cNvPr id="186" name="Rounded Rectangle 37"/>
          <p:cNvSpPr>
            <a:spLocks/>
          </p:cNvSpPr>
          <p:nvPr/>
        </p:nvSpPr>
        <p:spPr>
          <a:xfrm>
            <a:off x="3504342" y="2440139"/>
            <a:ext cx="539508" cy="692687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5" tIns="68565" rIns="137130" bIns="102848" rtlCol="0" anchor="ctr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hBase</a:t>
            </a:r>
          </a:p>
        </p:txBody>
      </p:sp>
      <p:sp>
        <p:nvSpPr>
          <p:cNvPr id="187" name="Rounded Rectangle 37"/>
          <p:cNvSpPr>
            <a:spLocks/>
          </p:cNvSpPr>
          <p:nvPr/>
        </p:nvSpPr>
        <p:spPr>
          <a:xfrm>
            <a:off x="3504342" y="2002861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5" tIns="68565" rIns="137130" bIns="102848" rtlCol="0" anchor="ctr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Phoenix</a:t>
            </a:r>
          </a:p>
        </p:txBody>
      </p:sp>
      <p:sp>
        <p:nvSpPr>
          <p:cNvPr id="188" name="Rounded Rectangle 37"/>
          <p:cNvSpPr>
            <a:spLocks/>
          </p:cNvSpPr>
          <p:nvPr/>
        </p:nvSpPr>
        <p:spPr>
          <a:xfrm>
            <a:off x="5821220" y="2423433"/>
            <a:ext cx="539508" cy="692687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5" tIns="68565" rIns="137130" bIns="102848" rtlCol="0" anchor="ctr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Slider</a:t>
            </a:r>
          </a:p>
        </p:txBody>
      </p:sp>
      <p:sp>
        <p:nvSpPr>
          <p:cNvPr id="189" name="Rounded Rectangle 37"/>
          <p:cNvSpPr>
            <a:spLocks/>
          </p:cNvSpPr>
          <p:nvPr/>
        </p:nvSpPr>
        <p:spPr>
          <a:xfrm>
            <a:off x="5821220" y="1986155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5" tIns="68565" rIns="137130" bIns="102848" rtlCol="0" anchor="ctr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Other</a:t>
            </a:r>
          </a:p>
        </p:txBody>
      </p:sp>
      <p:sp>
        <p:nvSpPr>
          <p:cNvPr id="190" name="Rounded Rectangle 37"/>
          <p:cNvSpPr>
            <a:spLocks/>
          </p:cNvSpPr>
          <p:nvPr/>
        </p:nvSpPr>
        <p:spPr>
          <a:xfrm>
            <a:off x="6101748" y="1986155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3175" cap="flat" cmpd="sng" algn="ctr">
            <a:solidFill>
              <a:srgbClr val="8E8E8E"/>
            </a:solidFill>
            <a:prstDash val="solid"/>
          </a:ln>
          <a:effectLst/>
        </p:spPr>
        <p:txBody>
          <a:bodyPr vert="vert270" lIns="68565" tIns="68565" rIns="137130" bIns="102848" rtlCol="0" anchor="ctr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Other</a:t>
            </a:r>
          </a:p>
        </p:txBody>
      </p:sp>
      <p:sp>
        <p:nvSpPr>
          <p:cNvPr id="191" name="Rounded Rectangle 190"/>
          <p:cNvSpPr/>
          <p:nvPr/>
        </p:nvSpPr>
        <p:spPr>
          <a:xfrm rot="5400000">
            <a:off x="6894332" y="2490110"/>
            <a:ext cx="296480" cy="1100357"/>
          </a:xfrm>
          <a:prstGeom prst="roundRect">
            <a:avLst>
              <a:gd name="adj" fmla="val 12532"/>
            </a:avLst>
          </a:prstGeom>
          <a:solidFill>
            <a:srgbClr val="69BE28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3429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WORKFLOW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529663" y="1986155"/>
            <a:ext cx="1075651" cy="854847"/>
          </a:xfrm>
          <a:prstGeom prst="rect">
            <a:avLst/>
          </a:prstGeom>
        </p:spPr>
        <p:txBody>
          <a:bodyPr vert="horz" wrap="square" lIns="68586" tIns="68586" rIns="68586" bIns="68586" rtlCol="0">
            <a:noAutofit/>
          </a:bodyPr>
          <a:lstStyle/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Apache Falcon</a:t>
            </a:r>
          </a:p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Apache Atlas</a:t>
            </a:r>
          </a:p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Apache </a:t>
            </a:r>
            <a:r>
              <a:rPr lang="en-US" sz="900" dirty="0" err="1">
                <a:solidFill>
                  <a:prstClr val="black"/>
                </a:solidFill>
                <a:latin typeface="Arial"/>
              </a:rPr>
              <a:t>hCatalog</a:t>
            </a:r>
            <a:endParaRPr lang="en-US" sz="9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529661" y="3229331"/>
            <a:ext cx="1075651" cy="1175598"/>
          </a:xfrm>
          <a:prstGeom prst="rect">
            <a:avLst/>
          </a:prstGeom>
        </p:spPr>
        <p:txBody>
          <a:bodyPr vert="horz" wrap="square" lIns="68586" tIns="68586" rIns="68586" bIns="68586" rtlCol="0">
            <a:noAutofit/>
          </a:bodyPr>
          <a:lstStyle/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Apache Sqoop</a:t>
            </a:r>
          </a:p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Apache Kafka</a:t>
            </a:r>
          </a:p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Apache </a:t>
            </a:r>
            <a:r>
              <a:rPr lang="en-US" sz="900" dirty="0" smtClean="0">
                <a:solidFill>
                  <a:prstClr val="black"/>
                </a:solidFill>
                <a:latin typeface="Arial"/>
              </a:rPr>
              <a:t>Flume</a:t>
            </a:r>
          </a:p>
          <a:p>
            <a:pPr algn="ctr" defTabSz="342931"/>
            <a:r>
              <a:rPr lang="en-US" sz="900" dirty="0" smtClean="0">
                <a:solidFill>
                  <a:prstClr val="black"/>
                </a:solidFill>
                <a:latin typeface="Arial"/>
              </a:rPr>
              <a:t>Apache </a:t>
            </a:r>
            <a:r>
              <a:rPr lang="en-US" sz="900" dirty="0" err="1" smtClean="0">
                <a:solidFill>
                  <a:prstClr val="black"/>
                </a:solidFill>
                <a:latin typeface="Arial"/>
              </a:rPr>
              <a:t>Nifi</a:t>
            </a:r>
            <a:endParaRPr lang="en-US" sz="900" dirty="0">
              <a:solidFill>
                <a:prstClr val="black"/>
              </a:solidFill>
              <a:latin typeface="Arial"/>
            </a:endParaRPr>
          </a:p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HFS Gateway</a:t>
            </a:r>
          </a:p>
          <a:p>
            <a:pPr algn="ctr" defTabSz="342931"/>
            <a:r>
              <a:rPr lang="en-US" sz="900" dirty="0" err="1">
                <a:solidFill>
                  <a:prstClr val="black"/>
                </a:solidFill>
                <a:latin typeface="Arial"/>
              </a:rPr>
              <a:t>WebHDFS</a:t>
            </a:r>
            <a:endParaRPr lang="en-US" sz="9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6498747" y="1951342"/>
            <a:ext cx="1075651" cy="854847"/>
          </a:xfrm>
          <a:prstGeom prst="rect">
            <a:avLst/>
          </a:prstGeom>
        </p:spPr>
        <p:txBody>
          <a:bodyPr vert="horz" wrap="square" lIns="68586" tIns="68586" rIns="68586" bIns="68586" rtlCol="0">
            <a:noAutofit/>
          </a:bodyPr>
          <a:lstStyle/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Apache Ranger</a:t>
            </a:r>
          </a:p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Apache Knox</a:t>
            </a:r>
          </a:p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Kerberos</a:t>
            </a:r>
          </a:p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HDFS Encryption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6501417" y="3219941"/>
            <a:ext cx="1075651" cy="854847"/>
          </a:xfrm>
          <a:prstGeom prst="rect">
            <a:avLst/>
          </a:prstGeom>
        </p:spPr>
        <p:txBody>
          <a:bodyPr vert="horz" wrap="square" lIns="68586" tIns="68586" rIns="68586" bIns="68586" rtlCol="0">
            <a:noAutofit/>
          </a:bodyPr>
          <a:lstStyle/>
          <a:p>
            <a:pPr algn="ctr" defTabSz="342931"/>
            <a:r>
              <a:rPr lang="en-US" sz="900" dirty="0" err="1">
                <a:solidFill>
                  <a:prstClr val="black"/>
                </a:solidFill>
                <a:latin typeface="Arial"/>
              </a:rPr>
              <a:t>Ambari</a:t>
            </a:r>
            <a:r>
              <a:rPr lang="en-US" sz="900" dirty="0">
                <a:solidFill>
                  <a:prstClr val="black"/>
                </a:solidFill>
                <a:latin typeface="Arial"/>
              </a:rPr>
              <a:t> Views</a:t>
            </a:r>
          </a:p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Apache </a:t>
            </a:r>
            <a:r>
              <a:rPr lang="en-US" sz="900" dirty="0" err="1">
                <a:solidFill>
                  <a:prstClr val="black"/>
                </a:solidFill>
                <a:latin typeface="Arial"/>
              </a:rPr>
              <a:t>Oozie</a:t>
            </a:r>
            <a:endParaRPr lang="en-US" sz="900" dirty="0">
              <a:solidFill>
                <a:prstClr val="black"/>
              </a:solidFill>
              <a:latin typeface="Arial"/>
            </a:endParaRPr>
          </a:p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Apache Falcon</a:t>
            </a:r>
          </a:p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Apache Zeppelin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7629906" y="1951342"/>
            <a:ext cx="1195759" cy="854847"/>
          </a:xfrm>
          <a:prstGeom prst="rect">
            <a:avLst/>
          </a:prstGeom>
        </p:spPr>
        <p:txBody>
          <a:bodyPr vert="horz" wrap="square" lIns="68586" tIns="68586" rIns="68586" bIns="68586" rtlCol="0">
            <a:noAutofit/>
          </a:bodyPr>
          <a:lstStyle/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Apache </a:t>
            </a:r>
            <a:r>
              <a:rPr lang="en-US" sz="900" dirty="0" err="1">
                <a:solidFill>
                  <a:prstClr val="black"/>
                </a:solidFill>
                <a:latin typeface="Arial"/>
              </a:rPr>
              <a:t>Ambari</a:t>
            </a:r>
            <a:endParaRPr lang="en-US" sz="900" dirty="0">
              <a:solidFill>
                <a:prstClr val="black"/>
              </a:solidFill>
              <a:latin typeface="Arial"/>
            </a:endParaRPr>
          </a:p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Apache </a:t>
            </a:r>
            <a:r>
              <a:rPr lang="en-US" sz="900" dirty="0" err="1">
                <a:solidFill>
                  <a:prstClr val="black"/>
                </a:solidFill>
                <a:latin typeface="Arial"/>
              </a:rPr>
              <a:t>Cloudbreak</a:t>
            </a:r>
            <a:endParaRPr lang="en-US" sz="900" dirty="0">
              <a:solidFill>
                <a:prstClr val="black"/>
              </a:solidFill>
              <a:latin typeface="Arial"/>
            </a:endParaRPr>
          </a:p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Apache Zookeeper</a:t>
            </a:r>
          </a:p>
        </p:txBody>
      </p:sp>
    </p:spTree>
    <p:extLst>
      <p:ext uri="{BB962C8B-B14F-4D97-AF65-F5344CB8AC3E}">
        <p14:creationId xmlns:p14="http://schemas.microsoft.com/office/powerpoint/2010/main" val="616333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Platform Example – </a:t>
            </a:r>
            <a:r>
              <a:rPr lang="en-US" dirty="0" err="1" smtClean="0"/>
              <a:t>Cloudera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431" y="840217"/>
            <a:ext cx="6132305" cy="389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96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Platform Example – </a:t>
            </a:r>
            <a:r>
              <a:rPr lang="en-US" dirty="0" err="1" smtClean="0"/>
              <a:t>MapR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0" y="664786"/>
            <a:ext cx="8242862" cy="391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17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Example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41985" y="941410"/>
            <a:ext cx="8403310" cy="3680316"/>
          </a:xfrm>
          <a:prstGeom prst="roundRect">
            <a:avLst>
              <a:gd name="adj" fmla="val 1831"/>
            </a:avLst>
          </a:prstGeom>
          <a:solidFill>
            <a:schemeClr val="accent1">
              <a:lumMod val="75000"/>
            </a:schemeClr>
          </a:solidFill>
          <a:ln w="28575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261" tIns="34283" rIns="68565" bIns="68565" rtlCol="0" anchor="t" anchorCtr="0"/>
          <a:lstStyle/>
          <a:p>
            <a:pPr marL="685663" defTabSz="342931"/>
            <a:endParaRPr lang="en-US" sz="15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1985" y="1497446"/>
            <a:ext cx="8403310" cy="3124287"/>
          </a:xfrm>
          <a:prstGeom prst="roundRect">
            <a:avLst>
              <a:gd name="adj" fmla="val 1831"/>
            </a:avLst>
          </a:prstGeom>
          <a:solidFill>
            <a:schemeClr val="bg2"/>
          </a:solidFill>
          <a:ln w="28575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261" tIns="171417" rIns="68565" bIns="68565" rtlCol="0" anchor="t" anchorCtr="0"/>
          <a:lstStyle/>
          <a:p>
            <a:pPr marL="1030875" defTabSz="342931"/>
            <a:endParaRPr lang="en-US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64416" y="1005248"/>
            <a:ext cx="7936026" cy="492189"/>
          </a:xfrm>
          <a:prstGeom prst="roundRect">
            <a:avLst>
              <a:gd name="adj" fmla="val 1831"/>
            </a:avLst>
          </a:prstGeom>
          <a:noFill/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261" tIns="34283" rIns="68565" bIns="68565" rtlCol="0" anchor="t" anchorCtr="0"/>
          <a:lstStyle/>
          <a:p>
            <a:pPr marL="685663" algn="ctr" defTabSz="342931"/>
            <a:r>
              <a:rPr lang="en-US" b="1" dirty="0">
                <a:solidFill>
                  <a:srgbClr val="FFFFFF"/>
                </a:solidFill>
                <a:latin typeface="Arial"/>
              </a:rPr>
              <a:t>Hortonworks Data Platform 2.3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714783" y="3519860"/>
            <a:ext cx="4689439" cy="968615"/>
          </a:xfrm>
          <a:prstGeom prst="roundRect">
            <a:avLst>
              <a:gd name="adj" fmla="val 1121"/>
            </a:avLst>
          </a:prstGeom>
          <a:solidFill>
            <a:schemeClr val="accent1">
              <a:lumMod val="20000"/>
              <a:lumOff val="80000"/>
            </a:schemeClr>
          </a:solidFill>
          <a:ln w="31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5" tIns="34283" rIns="68565" bIns="34283" rtlCol="0" anchor="ctr"/>
          <a:lstStyle/>
          <a:p>
            <a:pPr algn="ctr" defTabSz="342931"/>
            <a:r>
              <a:rPr lang="en-US" sz="80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714783" y="1863988"/>
            <a:ext cx="4689439" cy="1543160"/>
          </a:xfrm>
          <a:prstGeom prst="roundRect">
            <a:avLst>
              <a:gd name="adj" fmla="val 1121"/>
            </a:avLst>
          </a:prstGeom>
          <a:solidFill>
            <a:schemeClr val="accent1">
              <a:lumMod val="20000"/>
              <a:lumOff val="80000"/>
            </a:schemeClr>
          </a:solidFill>
          <a:ln w="31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5" tIns="34283" rIns="68565" bIns="34283" rtlCol="0" anchor="ctr"/>
          <a:lstStyle/>
          <a:p>
            <a:pPr algn="ctr" defTabSz="342931"/>
            <a:endParaRPr lang="en-US" sz="800" dirty="0">
              <a:solidFill>
                <a:srgbClr val="1E1E1E">
                  <a:lumMod val="75000"/>
                  <a:lumOff val="25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2" name="Rounded Rectangle 11"/>
          <p:cNvSpPr>
            <a:spLocks/>
          </p:cNvSpPr>
          <p:nvPr/>
        </p:nvSpPr>
        <p:spPr>
          <a:xfrm>
            <a:off x="1787048" y="2958731"/>
            <a:ext cx="4573680" cy="693821"/>
          </a:xfrm>
          <a:prstGeom prst="roundRect">
            <a:avLst>
              <a:gd name="adj" fmla="val 5758"/>
            </a:avLst>
          </a:prstGeom>
          <a:solidFill>
            <a:schemeClr val="accent3"/>
          </a:solidFill>
          <a:ln w="9525" cmpd="sng">
            <a:solidFill>
              <a:srgbClr val="334F5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02848" rIns="0" bIns="34283" rtlCol="0" anchor="b"/>
          <a:lstStyle/>
          <a:p>
            <a:pPr algn="ctr" defTabSz="342931"/>
            <a:r>
              <a:rPr lang="en-US" sz="1100" b="1" dirty="0">
                <a:solidFill>
                  <a:srgbClr val="FFFFFF"/>
                </a:solidFill>
                <a:latin typeface="Arial"/>
                <a:cs typeface="Arial"/>
              </a:rPr>
              <a:t>YARN</a:t>
            </a:r>
            <a:r>
              <a:rPr lang="en-US" sz="800" b="1" dirty="0">
                <a:solidFill>
                  <a:srgbClr val="FFFFFF"/>
                </a:solidFill>
                <a:latin typeface="Arial"/>
                <a:cs typeface="Arial"/>
              </a:rPr>
              <a:t>: Data Operating System</a:t>
            </a:r>
          </a:p>
          <a:p>
            <a:pPr algn="ctr" defTabSz="342931"/>
            <a:r>
              <a:rPr lang="en-US" sz="800" kern="0" dirty="0">
                <a:solidFill>
                  <a:srgbClr val="FFFFFF"/>
                </a:solidFill>
                <a:latin typeface="Arial"/>
                <a:cs typeface="Arial"/>
              </a:rPr>
              <a:t>(Cluster Resource Management)</a:t>
            </a:r>
          </a:p>
        </p:txBody>
      </p:sp>
      <p:sp>
        <p:nvSpPr>
          <p:cNvPr id="13" name="Rounded Rectangle 12"/>
          <p:cNvSpPr>
            <a:spLocks/>
          </p:cNvSpPr>
          <p:nvPr/>
        </p:nvSpPr>
        <p:spPr>
          <a:xfrm>
            <a:off x="1888366" y="3794461"/>
            <a:ext cx="301723" cy="240428"/>
          </a:xfrm>
          <a:prstGeom prst="roundRect">
            <a:avLst>
              <a:gd name="adj" fmla="val 5758"/>
            </a:avLst>
          </a:prstGeom>
          <a:solidFill>
            <a:schemeClr val="tx2"/>
          </a:solidFill>
          <a:ln w="9525" cmpd="sng">
            <a:solidFill>
              <a:srgbClr val="355F14">
                <a:alpha val="21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4283" rIns="0" bIns="34283" rtlCol="0" anchor="b"/>
          <a:lstStyle/>
          <a:p>
            <a:pPr algn="ctr" defTabSz="342931"/>
            <a:r>
              <a:rPr lang="en-US" sz="50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4" name="Rounded Rectangle 13"/>
          <p:cNvSpPr>
            <a:spLocks/>
          </p:cNvSpPr>
          <p:nvPr/>
        </p:nvSpPr>
        <p:spPr>
          <a:xfrm>
            <a:off x="2226194" y="3794461"/>
            <a:ext cx="301723" cy="240428"/>
          </a:xfrm>
          <a:prstGeom prst="roundRect">
            <a:avLst>
              <a:gd name="adj" fmla="val 5758"/>
            </a:avLst>
          </a:prstGeom>
          <a:solidFill>
            <a:schemeClr val="tx2"/>
          </a:solidFill>
          <a:ln w="9525" cmpd="sng">
            <a:solidFill>
              <a:srgbClr val="355F14">
                <a:alpha val="21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4283" rIns="0" bIns="34283" rtlCol="0" anchor="b"/>
          <a:lstStyle/>
          <a:p>
            <a:pPr algn="ctr" defTabSz="342931"/>
            <a:r>
              <a:rPr lang="en-US" sz="50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°</a:t>
            </a:r>
          </a:p>
        </p:txBody>
      </p:sp>
      <p:sp>
        <p:nvSpPr>
          <p:cNvPr id="15" name="Rounded Rectangle 14"/>
          <p:cNvSpPr>
            <a:spLocks/>
          </p:cNvSpPr>
          <p:nvPr/>
        </p:nvSpPr>
        <p:spPr>
          <a:xfrm>
            <a:off x="2564021" y="3794461"/>
            <a:ext cx="301723" cy="240428"/>
          </a:xfrm>
          <a:prstGeom prst="roundRect">
            <a:avLst>
              <a:gd name="adj" fmla="val 5758"/>
            </a:avLst>
          </a:prstGeom>
          <a:solidFill>
            <a:schemeClr val="tx2"/>
          </a:solidFill>
          <a:ln w="9525" cmpd="sng">
            <a:solidFill>
              <a:srgbClr val="355F14">
                <a:alpha val="21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4283" rIns="0" bIns="34283" rtlCol="0" anchor="b"/>
          <a:lstStyle/>
          <a:p>
            <a:pPr algn="ctr" defTabSz="342931"/>
            <a:r>
              <a:rPr lang="en-US" sz="50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°</a:t>
            </a:r>
          </a:p>
        </p:txBody>
      </p:sp>
      <p:sp>
        <p:nvSpPr>
          <p:cNvPr id="16" name="Rounded Rectangle 15"/>
          <p:cNvSpPr>
            <a:spLocks/>
          </p:cNvSpPr>
          <p:nvPr/>
        </p:nvSpPr>
        <p:spPr>
          <a:xfrm>
            <a:off x="2901848" y="3794461"/>
            <a:ext cx="301723" cy="240428"/>
          </a:xfrm>
          <a:prstGeom prst="roundRect">
            <a:avLst>
              <a:gd name="adj" fmla="val 5758"/>
            </a:avLst>
          </a:prstGeom>
          <a:solidFill>
            <a:schemeClr val="tx2"/>
          </a:solidFill>
          <a:ln w="9525" cmpd="sng">
            <a:solidFill>
              <a:srgbClr val="355F14">
                <a:alpha val="21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4283" rIns="0" bIns="34283" rtlCol="0" anchor="b"/>
          <a:lstStyle/>
          <a:p>
            <a:pPr algn="ctr" defTabSz="342931"/>
            <a:r>
              <a:rPr lang="en-US" sz="50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°</a:t>
            </a:r>
          </a:p>
        </p:txBody>
      </p:sp>
      <p:sp>
        <p:nvSpPr>
          <p:cNvPr id="17" name="Rounded Rectangle 16"/>
          <p:cNvSpPr>
            <a:spLocks/>
          </p:cNvSpPr>
          <p:nvPr/>
        </p:nvSpPr>
        <p:spPr>
          <a:xfrm>
            <a:off x="3239677" y="3794461"/>
            <a:ext cx="301723" cy="240428"/>
          </a:xfrm>
          <a:prstGeom prst="roundRect">
            <a:avLst>
              <a:gd name="adj" fmla="val 5758"/>
            </a:avLst>
          </a:prstGeom>
          <a:solidFill>
            <a:schemeClr val="tx2"/>
          </a:solidFill>
          <a:ln w="9525" cmpd="sng">
            <a:solidFill>
              <a:srgbClr val="355F14">
                <a:alpha val="21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4283" rIns="0" bIns="34283" rtlCol="0" anchor="b"/>
          <a:lstStyle/>
          <a:p>
            <a:pPr algn="ctr" defTabSz="342931"/>
            <a:r>
              <a:rPr lang="en-US" sz="50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°</a:t>
            </a:r>
          </a:p>
        </p:txBody>
      </p:sp>
      <p:sp>
        <p:nvSpPr>
          <p:cNvPr id="18" name="Rounded Rectangle 17"/>
          <p:cNvSpPr>
            <a:spLocks/>
          </p:cNvSpPr>
          <p:nvPr/>
        </p:nvSpPr>
        <p:spPr>
          <a:xfrm>
            <a:off x="3577505" y="3794461"/>
            <a:ext cx="301723" cy="240428"/>
          </a:xfrm>
          <a:prstGeom prst="roundRect">
            <a:avLst>
              <a:gd name="adj" fmla="val 5758"/>
            </a:avLst>
          </a:prstGeom>
          <a:solidFill>
            <a:schemeClr val="tx2"/>
          </a:solidFill>
          <a:ln w="9525" cmpd="sng">
            <a:solidFill>
              <a:srgbClr val="355F14">
                <a:alpha val="21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4283" rIns="0" bIns="34283" rtlCol="0" anchor="b"/>
          <a:lstStyle/>
          <a:p>
            <a:pPr algn="ctr" defTabSz="342931"/>
            <a:r>
              <a:rPr lang="en-US" sz="50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°</a:t>
            </a:r>
          </a:p>
        </p:txBody>
      </p:sp>
      <p:sp>
        <p:nvSpPr>
          <p:cNvPr id="19" name="Rounded Rectangle 18"/>
          <p:cNvSpPr>
            <a:spLocks/>
          </p:cNvSpPr>
          <p:nvPr/>
        </p:nvSpPr>
        <p:spPr>
          <a:xfrm>
            <a:off x="3915333" y="3794461"/>
            <a:ext cx="301723" cy="240428"/>
          </a:xfrm>
          <a:prstGeom prst="roundRect">
            <a:avLst>
              <a:gd name="adj" fmla="val 5758"/>
            </a:avLst>
          </a:prstGeom>
          <a:solidFill>
            <a:schemeClr val="tx2"/>
          </a:solidFill>
          <a:ln w="9525" cmpd="sng">
            <a:solidFill>
              <a:srgbClr val="355F14">
                <a:alpha val="21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4283" rIns="0" bIns="34283" rtlCol="0" anchor="b"/>
          <a:lstStyle/>
          <a:p>
            <a:pPr algn="ctr" defTabSz="342931"/>
            <a:r>
              <a:rPr lang="en-US" sz="50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°</a:t>
            </a:r>
          </a:p>
        </p:txBody>
      </p:sp>
      <p:sp>
        <p:nvSpPr>
          <p:cNvPr id="20" name="Rounded Rectangle 19"/>
          <p:cNvSpPr>
            <a:spLocks/>
          </p:cNvSpPr>
          <p:nvPr/>
        </p:nvSpPr>
        <p:spPr>
          <a:xfrm>
            <a:off x="4253161" y="3794461"/>
            <a:ext cx="301723" cy="240428"/>
          </a:xfrm>
          <a:prstGeom prst="roundRect">
            <a:avLst>
              <a:gd name="adj" fmla="val 5758"/>
            </a:avLst>
          </a:prstGeom>
          <a:solidFill>
            <a:schemeClr val="tx2"/>
          </a:solidFill>
          <a:ln w="9525" cmpd="sng">
            <a:solidFill>
              <a:srgbClr val="355F14">
                <a:alpha val="21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4283" rIns="0" bIns="34283" rtlCol="0" anchor="b"/>
          <a:lstStyle/>
          <a:p>
            <a:pPr algn="ctr" defTabSz="342931"/>
            <a:r>
              <a:rPr lang="en-US" sz="50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°</a:t>
            </a:r>
          </a:p>
        </p:txBody>
      </p:sp>
      <p:sp>
        <p:nvSpPr>
          <p:cNvPr id="21" name="Rounded Rectangle 20"/>
          <p:cNvSpPr>
            <a:spLocks/>
          </p:cNvSpPr>
          <p:nvPr/>
        </p:nvSpPr>
        <p:spPr>
          <a:xfrm>
            <a:off x="1888366" y="4074787"/>
            <a:ext cx="301723" cy="240428"/>
          </a:xfrm>
          <a:prstGeom prst="roundRect">
            <a:avLst>
              <a:gd name="adj" fmla="val 5758"/>
            </a:avLst>
          </a:prstGeom>
          <a:solidFill>
            <a:schemeClr val="tx2"/>
          </a:solidFill>
          <a:ln w="9525" cmpd="sng">
            <a:solidFill>
              <a:srgbClr val="355F14">
                <a:alpha val="21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4283" rIns="0" bIns="34283" rtlCol="0" anchor="b"/>
          <a:lstStyle/>
          <a:p>
            <a:pPr algn="ctr" defTabSz="342931"/>
            <a:r>
              <a:rPr lang="en-US" sz="50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°</a:t>
            </a:r>
          </a:p>
        </p:txBody>
      </p:sp>
      <p:sp>
        <p:nvSpPr>
          <p:cNvPr id="22" name="Rounded Rectangle 21"/>
          <p:cNvSpPr>
            <a:spLocks/>
          </p:cNvSpPr>
          <p:nvPr/>
        </p:nvSpPr>
        <p:spPr>
          <a:xfrm>
            <a:off x="2226194" y="4074787"/>
            <a:ext cx="301723" cy="240428"/>
          </a:xfrm>
          <a:prstGeom prst="roundRect">
            <a:avLst>
              <a:gd name="adj" fmla="val 5758"/>
            </a:avLst>
          </a:prstGeom>
          <a:solidFill>
            <a:schemeClr val="tx2"/>
          </a:solidFill>
          <a:ln w="9525" cmpd="sng">
            <a:solidFill>
              <a:srgbClr val="355F14">
                <a:alpha val="21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4283" rIns="0" bIns="34283" rtlCol="0" anchor="b"/>
          <a:lstStyle/>
          <a:p>
            <a:pPr algn="ctr" defTabSz="342931"/>
            <a:r>
              <a:rPr lang="en-US" sz="50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°</a:t>
            </a:r>
          </a:p>
        </p:txBody>
      </p:sp>
      <p:sp>
        <p:nvSpPr>
          <p:cNvPr id="23" name="Rounded Rectangle 22"/>
          <p:cNvSpPr>
            <a:spLocks/>
          </p:cNvSpPr>
          <p:nvPr/>
        </p:nvSpPr>
        <p:spPr>
          <a:xfrm>
            <a:off x="2564021" y="4074787"/>
            <a:ext cx="301723" cy="240428"/>
          </a:xfrm>
          <a:prstGeom prst="roundRect">
            <a:avLst>
              <a:gd name="adj" fmla="val 5758"/>
            </a:avLst>
          </a:prstGeom>
          <a:solidFill>
            <a:schemeClr val="tx2"/>
          </a:solidFill>
          <a:ln w="9525" cmpd="sng">
            <a:solidFill>
              <a:srgbClr val="355F14">
                <a:alpha val="21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4283" rIns="0" bIns="34283" rtlCol="0" anchor="b"/>
          <a:lstStyle/>
          <a:p>
            <a:pPr algn="ctr" defTabSz="342931"/>
            <a:r>
              <a:rPr lang="en-US" sz="50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°</a:t>
            </a:r>
          </a:p>
        </p:txBody>
      </p:sp>
      <p:sp>
        <p:nvSpPr>
          <p:cNvPr id="24" name="Rounded Rectangle 23"/>
          <p:cNvSpPr>
            <a:spLocks/>
          </p:cNvSpPr>
          <p:nvPr/>
        </p:nvSpPr>
        <p:spPr>
          <a:xfrm>
            <a:off x="2901848" y="4074787"/>
            <a:ext cx="301723" cy="240428"/>
          </a:xfrm>
          <a:prstGeom prst="roundRect">
            <a:avLst>
              <a:gd name="adj" fmla="val 5758"/>
            </a:avLst>
          </a:prstGeom>
          <a:solidFill>
            <a:schemeClr val="tx2"/>
          </a:solidFill>
          <a:ln w="9525" cmpd="sng">
            <a:solidFill>
              <a:srgbClr val="355F14">
                <a:alpha val="21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4283" rIns="0" bIns="34283" rtlCol="0" anchor="b"/>
          <a:lstStyle/>
          <a:p>
            <a:pPr algn="ctr" defTabSz="342931"/>
            <a:r>
              <a:rPr lang="en-US" sz="50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°</a:t>
            </a:r>
          </a:p>
        </p:txBody>
      </p:sp>
      <p:sp>
        <p:nvSpPr>
          <p:cNvPr id="25" name="Rounded Rectangle 24"/>
          <p:cNvSpPr>
            <a:spLocks/>
          </p:cNvSpPr>
          <p:nvPr/>
        </p:nvSpPr>
        <p:spPr>
          <a:xfrm>
            <a:off x="3239677" y="4074787"/>
            <a:ext cx="301723" cy="240428"/>
          </a:xfrm>
          <a:prstGeom prst="roundRect">
            <a:avLst>
              <a:gd name="adj" fmla="val 5758"/>
            </a:avLst>
          </a:prstGeom>
          <a:solidFill>
            <a:schemeClr val="tx2"/>
          </a:solidFill>
          <a:ln w="9525" cmpd="sng">
            <a:solidFill>
              <a:srgbClr val="355F14">
                <a:alpha val="21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4283" rIns="0" bIns="34283" rtlCol="0" anchor="b"/>
          <a:lstStyle/>
          <a:p>
            <a:pPr algn="ctr" defTabSz="342931"/>
            <a:r>
              <a:rPr lang="en-US" sz="50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°</a:t>
            </a:r>
          </a:p>
        </p:txBody>
      </p:sp>
      <p:sp>
        <p:nvSpPr>
          <p:cNvPr id="26" name="Rounded Rectangle 25"/>
          <p:cNvSpPr>
            <a:spLocks/>
          </p:cNvSpPr>
          <p:nvPr/>
        </p:nvSpPr>
        <p:spPr>
          <a:xfrm>
            <a:off x="3577505" y="4074787"/>
            <a:ext cx="301723" cy="240428"/>
          </a:xfrm>
          <a:prstGeom prst="roundRect">
            <a:avLst>
              <a:gd name="adj" fmla="val 5758"/>
            </a:avLst>
          </a:prstGeom>
          <a:solidFill>
            <a:schemeClr val="tx2"/>
          </a:solidFill>
          <a:ln w="9525" cmpd="sng">
            <a:solidFill>
              <a:srgbClr val="355F14">
                <a:alpha val="21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4283" rIns="0" bIns="34283" rtlCol="0" anchor="b"/>
          <a:lstStyle/>
          <a:p>
            <a:pPr algn="ctr" defTabSz="342931"/>
            <a:r>
              <a:rPr lang="en-US" sz="50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°</a:t>
            </a:r>
          </a:p>
        </p:txBody>
      </p:sp>
      <p:sp>
        <p:nvSpPr>
          <p:cNvPr id="27" name="Rounded Rectangle 26"/>
          <p:cNvSpPr>
            <a:spLocks/>
          </p:cNvSpPr>
          <p:nvPr/>
        </p:nvSpPr>
        <p:spPr>
          <a:xfrm>
            <a:off x="3915333" y="4074787"/>
            <a:ext cx="301723" cy="240428"/>
          </a:xfrm>
          <a:prstGeom prst="roundRect">
            <a:avLst>
              <a:gd name="adj" fmla="val 5758"/>
            </a:avLst>
          </a:prstGeom>
          <a:solidFill>
            <a:schemeClr val="tx2"/>
          </a:solidFill>
          <a:ln w="9525" cmpd="sng">
            <a:solidFill>
              <a:srgbClr val="355F14">
                <a:alpha val="21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4283" rIns="0" bIns="34283" rtlCol="0" anchor="b"/>
          <a:lstStyle/>
          <a:p>
            <a:pPr algn="ctr" defTabSz="342931"/>
            <a:r>
              <a:rPr lang="en-US" sz="50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°</a:t>
            </a:r>
          </a:p>
        </p:txBody>
      </p:sp>
      <p:sp>
        <p:nvSpPr>
          <p:cNvPr id="28" name="Rounded Rectangle 27"/>
          <p:cNvSpPr>
            <a:spLocks/>
          </p:cNvSpPr>
          <p:nvPr/>
        </p:nvSpPr>
        <p:spPr>
          <a:xfrm>
            <a:off x="4253161" y="4074787"/>
            <a:ext cx="301723" cy="240428"/>
          </a:xfrm>
          <a:prstGeom prst="roundRect">
            <a:avLst>
              <a:gd name="adj" fmla="val 5758"/>
            </a:avLst>
          </a:prstGeom>
          <a:solidFill>
            <a:schemeClr val="tx2"/>
          </a:solidFill>
          <a:ln w="9525" cmpd="sng">
            <a:solidFill>
              <a:srgbClr val="355F14">
                <a:alpha val="21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4283" rIns="0" bIns="34283" rtlCol="0" anchor="b"/>
          <a:lstStyle/>
          <a:p>
            <a:pPr algn="ctr" defTabSz="342931"/>
            <a:r>
              <a:rPr lang="en-US" sz="50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°</a:t>
            </a:r>
          </a:p>
        </p:txBody>
      </p:sp>
      <p:sp>
        <p:nvSpPr>
          <p:cNvPr id="29" name="Rounded Rectangle 28"/>
          <p:cNvSpPr>
            <a:spLocks/>
          </p:cNvSpPr>
          <p:nvPr/>
        </p:nvSpPr>
        <p:spPr>
          <a:xfrm>
            <a:off x="4594361" y="3794461"/>
            <a:ext cx="301723" cy="240428"/>
          </a:xfrm>
          <a:prstGeom prst="roundRect">
            <a:avLst>
              <a:gd name="adj" fmla="val 5758"/>
            </a:avLst>
          </a:prstGeom>
          <a:solidFill>
            <a:schemeClr val="tx2"/>
          </a:solidFill>
          <a:ln w="9525" cmpd="sng">
            <a:solidFill>
              <a:srgbClr val="355F14">
                <a:alpha val="21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4283" rIns="0" bIns="34283" rtlCol="0" anchor="b"/>
          <a:lstStyle/>
          <a:p>
            <a:pPr algn="ctr" defTabSz="342931"/>
            <a:r>
              <a:rPr lang="en-US" sz="50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°</a:t>
            </a:r>
          </a:p>
        </p:txBody>
      </p:sp>
      <p:sp>
        <p:nvSpPr>
          <p:cNvPr id="30" name="Rounded Rectangle 29"/>
          <p:cNvSpPr>
            <a:spLocks/>
          </p:cNvSpPr>
          <p:nvPr/>
        </p:nvSpPr>
        <p:spPr>
          <a:xfrm>
            <a:off x="4932189" y="3794461"/>
            <a:ext cx="301723" cy="240428"/>
          </a:xfrm>
          <a:prstGeom prst="roundRect">
            <a:avLst>
              <a:gd name="adj" fmla="val 5758"/>
            </a:avLst>
          </a:prstGeom>
          <a:solidFill>
            <a:schemeClr val="tx2"/>
          </a:solidFill>
          <a:ln w="9525" cmpd="sng">
            <a:solidFill>
              <a:srgbClr val="355F14">
                <a:alpha val="21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4283" rIns="0" bIns="34283" rtlCol="0" anchor="b"/>
          <a:lstStyle/>
          <a:p>
            <a:pPr algn="ctr" defTabSz="342931"/>
            <a:r>
              <a:rPr lang="en-US" sz="50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°</a:t>
            </a:r>
          </a:p>
        </p:txBody>
      </p:sp>
      <p:sp>
        <p:nvSpPr>
          <p:cNvPr id="31" name="Rounded Rectangle 30"/>
          <p:cNvSpPr>
            <a:spLocks/>
          </p:cNvSpPr>
          <p:nvPr/>
        </p:nvSpPr>
        <p:spPr>
          <a:xfrm>
            <a:off x="4594361" y="4074787"/>
            <a:ext cx="301723" cy="240428"/>
          </a:xfrm>
          <a:prstGeom prst="roundRect">
            <a:avLst>
              <a:gd name="adj" fmla="val 5758"/>
            </a:avLst>
          </a:prstGeom>
          <a:solidFill>
            <a:schemeClr val="tx2"/>
          </a:solidFill>
          <a:ln w="9525" cmpd="sng">
            <a:solidFill>
              <a:srgbClr val="355F14">
                <a:alpha val="21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4283" rIns="0" bIns="34283" rtlCol="0" anchor="b"/>
          <a:lstStyle/>
          <a:p>
            <a:pPr algn="ctr" defTabSz="342931"/>
            <a:r>
              <a:rPr lang="en-US" sz="50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°</a:t>
            </a:r>
          </a:p>
        </p:txBody>
      </p:sp>
      <p:sp>
        <p:nvSpPr>
          <p:cNvPr id="32" name="Rounded Rectangle 31"/>
          <p:cNvSpPr>
            <a:spLocks/>
          </p:cNvSpPr>
          <p:nvPr/>
        </p:nvSpPr>
        <p:spPr>
          <a:xfrm>
            <a:off x="4932189" y="4074787"/>
            <a:ext cx="301723" cy="240428"/>
          </a:xfrm>
          <a:prstGeom prst="roundRect">
            <a:avLst>
              <a:gd name="adj" fmla="val 5758"/>
            </a:avLst>
          </a:prstGeom>
          <a:solidFill>
            <a:schemeClr val="tx2"/>
          </a:solidFill>
          <a:ln w="9525" cmpd="sng">
            <a:solidFill>
              <a:srgbClr val="355F14">
                <a:alpha val="21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4283" rIns="0" bIns="34283" rtlCol="0" anchor="b"/>
          <a:lstStyle/>
          <a:p>
            <a:pPr algn="ctr" defTabSz="342931"/>
            <a:r>
              <a:rPr lang="en-US" sz="50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°</a:t>
            </a:r>
          </a:p>
        </p:txBody>
      </p:sp>
      <p:sp>
        <p:nvSpPr>
          <p:cNvPr id="33" name="Rounded Rectangle 32"/>
          <p:cNvSpPr>
            <a:spLocks/>
          </p:cNvSpPr>
          <p:nvPr/>
        </p:nvSpPr>
        <p:spPr>
          <a:xfrm>
            <a:off x="5265167" y="3794461"/>
            <a:ext cx="301723" cy="240428"/>
          </a:xfrm>
          <a:prstGeom prst="roundRect">
            <a:avLst>
              <a:gd name="adj" fmla="val 5758"/>
            </a:avLst>
          </a:prstGeom>
          <a:solidFill>
            <a:schemeClr val="tx2"/>
          </a:solidFill>
          <a:ln w="9525" cmpd="sng">
            <a:solidFill>
              <a:srgbClr val="355F14">
                <a:alpha val="21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4283" rIns="0" bIns="34283" rtlCol="0" anchor="b"/>
          <a:lstStyle/>
          <a:p>
            <a:pPr algn="ctr" defTabSz="342931"/>
            <a:r>
              <a:rPr lang="en-US" sz="50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°</a:t>
            </a:r>
          </a:p>
        </p:txBody>
      </p:sp>
      <p:sp>
        <p:nvSpPr>
          <p:cNvPr id="34" name="Rounded Rectangle 33"/>
          <p:cNvSpPr>
            <a:spLocks/>
          </p:cNvSpPr>
          <p:nvPr/>
        </p:nvSpPr>
        <p:spPr>
          <a:xfrm>
            <a:off x="5602994" y="3794461"/>
            <a:ext cx="301723" cy="240428"/>
          </a:xfrm>
          <a:prstGeom prst="roundRect">
            <a:avLst>
              <a:gd name="adj" fmla="val 5758"/>
            </a:avLst>
          </a:prstGeom>
          <a:solidFill>
            <a:schemeClr val="tx2"/>
          </a:solidFill>
          <a:ln w="9525" cmpd="sng">
            <a:solidFill>
              <a:srgbClr val="355F14">
                <a:alpha val="21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4283" rIns="0" bIns="34283" rtlCol="0" anchor="b"/>
          <a:lstStyle/>
          <a:p>
            <a:pPr algn="ctr" defTabSz="342931"/>
            <a:r>
              <a:rPr lang="en-US" sz="50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°</a:t>
            </a:r>
          </a:p>
        </p:txBody>
      </p:sp>
      <p:sp>
        <p:nvSpPr>
          <p:cNvPr id="35" name="Rounded Rectangle 34"/>
          <p:cNvSpPr>
            <a:spLocks/>
          </p:cNvSpPr>
          <p:nvPr/>
        </p:nvSpPr>
        <p:spPr>
          <a:xfrm>
            <a:off x="5940823" y="3794461"/>
            <a:ext cx="301723" cy="240428"/>
          </a:xfrm>
          <a:prstGeom prst="roundRect">
            <a:avLst>
              <a:gd name="adj" fmla="val 5758"/>
            </a:avLst>
          </a:prstGeom>
          <a:solidFill>
            <a:schemeClr val="tx2"/>
          </a:solidFill>
          <a:ln w="9525" cmpd="sng">
            <a:solidFill>
              <a:srgbClr val="355F14">
                <a:alpha val="21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4283" rIns="0" bIns="34283" rtlCol="0" anchor="b"/>
          <a:lstStyle/>
          <a:p>
            <a:pPr algn="ctr" defTabSz="342931"/>
            <a:r>
              <a:rPr lang="en-US" sz="50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°</a:t>
            </a:r>
          </a:p>
        </p:txBody>
      </p:sp>
      <p:sp>
        <p:nvSpPr>
          <p:cNvPr id="36" name="Rounded Rectangle 35"/>
          <p:cNvSpPr>
            <a:spLocks/>
          </p:cNvSpPr>
          <p:nvPr/>
        </p:nvSpPr>
        <p:spPr>
          <a:xfrm>
            <a:off x="5265167" y="4074787"/>
            <a:ext cx="301723" cy="240428"/>
          </a:xfrm>
          <a:prstGeom prst="roundRect">
            <a:avLst>
              <a:gd name="adj" fmla="val 5758"/>
            </a:avLst>
          </a:prstGeom>
          <a:solidFill>
            <a:schemeClr val="tx2"/>
          </a:solidFill>
          <a:ln w="9525" cmpd="sng">
            <a:solidFill>
              <a:srgbClr val="355F14">
                <a:alpha val="21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4283" rIns="0" bIns="34283" rtlCol="0" anchor="b"/>
          <a:lstStyle/>
          <a:p>
            <a:pPr algn="ctr" defTabSz="342931"/>
            <a:r>
              <a:rPr lang="en-US" sz="50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°</a:t>
            </a:r>
          </a:p>
        </p:txBody>
      </p:sp>
      <p:sp>
        <p:nvSpPr>
          <p:cNvPr id="37" name="Rounded Rectangle 36"/>
          <p:cNvSpPr>
            <a:spLocks/>
          </p:cNvSpPr>
          <p:nvPr/>
        </p:nvSpPr>
        <p:spPr>
          <a:xfrm>
            <a:off x="5602994" y="4074787"/>
            <a:ext cx="301723" cy="240428"/>
          </a:xfrm>
          <a:prstGeom prst="roundRect">
            <a:avLst>
              <a:gd name="adj" fmla="val 5758"/>
            </a:avLst>
          </a:prstGeom>
          <a:solidFill>
            <a:schemeClr val="tx2"/>
          </a:solidFill>
          <a:ln w="9525" cmpd="sng">
            <a:solidFill>
              <a:srgbClr val="355F14">
                <a:alpha val="21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4283" rIns="0" bIns="34283" rtlCol="0" anchor="b"/>
          <a:lstStyle/>
          <a:p>
            <a:pPr algn="ctr" defTabSz="342931"/>
            <a:r>
              <a:rPr lang="en-US" sz="50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°</a:t>
            </a:r>
          </a:p>
        </p:txBody>
      </p:sp>
      <p:sp>
        <p:nvSpPr>
          <p:cNvPr id="38" name="Rounded Rectangle 37"/>
          <p:cNvSpPr>
            <a:spLocks/>
          </p:cNvSpPr>
          <p:nvPr/>
        </p:nvSpPr>
        <p:spPr>
          <a:xfrm>
            <a:off x="5940823" y="4074787"/>
            <a:ext cx="301723" cy="240428"/>
          </a:xfrm>
          <a:prstGeom prst="roundRect">
            <a:avLst>
              <a:gd name="adj" fmla="val 5758"/>
            </a:avLst>
          </a:prstGeom>
          <a:solidFill>
            <a:schemeClr val="tx2"/>
          </a:solidFill>
          <a:ln w="9525" cmpd="sng">
            <a:solidFill>
              <a:srgbClr val="355F14">
                <a:alpha val="21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4283" rIns="0" bIns="34283" rtlCol="0" anchor="b"/>
          <a:lstStyle/>
          <a:p>
            <a:pPr algn="ctr" defTabSz="342931"/>
            <a:r>
              <a:rPr lang="en-US" sz="50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°</a:t>
            </a:r>
          </a:p>
        </p:txBody>
      </p:sp>
      <p:sp>
        <p:nvSpPr>
          <p:cNvPr id="39" name="Rounded Rectangle 38"/>
          <p:cNvSpPr>
            <a:spLocks/>
          </p:cNvSpPr>
          <p:nvPr/>
        </p:nvSpPr>
        <p:spPr>
          <a:xfrm>
            <a:off x="1787052" y="3731930"/>
            <a:ext cx="4573679" cy="672999"/>
          </a:xfrm>
          <a:prstGeom prst="roundRect">
            <a:avLst>
              <a:gd name="adj" fmla="val 5758"/>
            </a:avLst>
          </a:prstGeom>
          <a:solidFill>
            <a:schemeClr val="tx2">
              <a:alpha val="75000"/>
            </a:schemeClr>
          </a:solidFill>
          <a:ln w="952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4283" rIns="0" bIns="34283" rtlCol="0" anchor="ctr"/>
          <a:lstStyle/>
          <a:p>
            <a:pPr algn="ctr" defTabSz="342931"/>
            <a:r>
              <a:rPr lang="en-US" sz="900" b="1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HDFS </a:t>
            </a:r>
            <a:br>
              <a:rPr lang="en-US" sz="900" b="1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</a:br>
            <a:r>
              <a:rPr lang="en-US" sz="80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(Hadoop Distributed File System)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517681" y="1864001"/>
            <a:ext cx="1100357" cy="2624481"/>
          </a:xfrm>
          <a:prstGeom prst="roundRect">
            <a:avLst>
              <a:gd name="adj" fmla="val 1973"/>
            </a:avLst>
          </a:prstGeom>
          <a:solidFill>
            <a:schemeClr val="accent1">
              <a:lumMod val="20000"/>
              <a:lumOff val="80000"/>
            </a:schemeClr>
          </a:solidFill>
          <a:ln w="31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5" tIns="34283" rIns="68565" bIns="34283" rtlCol="0" anchor="ctr"/>
          <a:lstStyle/>
          <a:p>
            <a:pPr algn="ctr" defTabSz="342931"/>
            <a:endParaRPr lang="en-US" sz="800" dirty="0">
              <a:solidFill>
                <a:srgbClr val="1E1E1E">
                  <a:lumMod val="75000"/>
                  <a:lumOff val="25000"/>
                </a:srgbClr>
              </a:solidFill>
              <a:latin typeface="Arial"/>
              <a:cs typeface="Arial"/>
            </a:endParaRPr>
          </a:p>
          <a:p>
            <a:pPr algn="ctr" defTabSz="342931"/>
            <a:endParaRPr lang="en-US" sz="800" dirty="0">
              <a:solidFill>
                <a:srgbClr val="1E1E1E">
                  <a:lumMod val="75000"/>
                  <a:lumOff val="25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 rot="5400000">
            <a:off x="919609" y="1227428"/>
            <a:ext cx="296480" cy="1100357"/>
          </a:xfrm>
          <a:prstGeom prst="roundRect">
            <a:avLst>
              <a:gd name="adj" fmla="val 12532"/>
            </a:avLst>
          </a:prstGeom>
          <a:solidFill>
            <a:schemeClr val="accent1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 defTabSz="342931"/>
            <a:r>
              <a:rPr lang="en-US" sz="800" b="1" dirty="0">
                <a:solidFill>
                  <a:srgbClr val="FFFFFF"/>
                </a:solidFill>
                <a:latin typeface="Arial"/>
                <a:cs typeface="Calibri"/>
              </a:rPr>
              <a:t>GOVERNANCE</a:t>
            </a:r>
          </a:p>
        </p:txBody>
      </p:sp>
      <p:sp>
        <p:nvSpPr>
          <p:cNvPr id="42" name="Rounded Rectangle 41"/>
          <p:cNvSpPr/>
          <p:nvPr/>
        </p:nvSpPr>
        <p:spPr>
          <a:xfrm rot="5400000">
            <a:off x="3911264" y="-567129"/>
            <a:ext cx="296480" cy="4689443"/>
          </a:xfrm>
          <a:prstGeom prst="roundRect">
            <a:avLst>
              <a:gd name="adj" fmla="val 12532"/>
            </a:avLst>
          </a:prstGeom>
          <a:solidFill>
            <a:schemeClr val="accent1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 defTabSz="342931"/>
            <a:r>
              <a:rPr lang="en-US" sz="800" b="1" dirty="0">
                <a:solidFill>
                  <a:srgbClr val="FFFFFF"/>
                </a:solidFill>
                <a:latin typeface="Arial"/>
                <a:cs typeface="Arial"/>
              </a:rPr>
              <a:t>BATCH, INTERACTIVE &amp; NEAR REAL-TIME  DATA  ACCESS</a:t>
            </a:r>
          </a:p>
        </p:txBody>
      </p:sp>
      <p:sp>
        <p:nvSpPr>
          <p:cNvPr id="43" name="Rounded Rectangle 37"/>
          <p:cNvSpPr>
            <a:spLocks/>
          </p:cNvSpPr>
          <p:nvPr/>
        </p:nvSpPr>
        <p:spPr>
          <a:xfrm>
            <a:off x="1787048" y="2430575"/>
            <a:ext cx="539508" cy="692687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chemeClr val="bg2"/>
          </a:solidFill>
          <a:ln w="3175" cmpd="sng">
            <a:solidFill>
              <a:srgbClr val="8E8E8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68565" tIns="68565" rIns="137130" bIns="102848" rtlCol="0" anchor="ctr"/>
          <a:lstStyle/>
          <a:p>
            <a:pPr algn="ctr" defTabSz="342931"/>
            <a:r>
              <a:rPr lang="en-US" sz="1100" kern="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Map Reduce</a:t>
            </a:r>
          </a:p>
        </p:txBody>
      </p:sp>
      <p:sp>
        <p:nvSpPr>
          <p:cNvPr id="44" name="Rounded Rectangle 37"/>
          <p:cNvSpPr>
            <a:spLocks/>
          </p:cNvSpPr>
          <p:nvPr/>
        </p:nvSpPr>
        <p:spPr>
          <a:xfrm>
            <a:off x="4080294" y="1988680"/>
            <a:ext cx="539508" cy="113971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chemeClr val="bg2"/>
          </a:solidFill>
          <a:ln w="3175" cmpd="sng">
            <a:solidFill>
              <a:srgbClr val="8E8E8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68565" tIns="0" rIns="137130" bIns="102848" rtlCol="0" anchor="ctr"/>
          <a:lstStyle/>
          <a:p>
            <a:pPr algn="ctr" defTabSz="342931"/>
            <a:endParaRPr lang="en-US" sz="800" kern="0" dirty="0">
              <a:solidFill>
                <a:srgbClr val="1E1E1E">
                  <a:lumMod val="75000"/>
                  <a:lumOff val="25000"/>
                </a:srgbClr>
              </a:solidFill>
              <a:latin typeface="Arial"/>
              <a:cs typeface="Arial"/>
            </a:endParaRPr>
          </a:p>
          <a:p>
            <a:pPr algn="ctr" defTabSz="342931"/>
            <a:r>
              <a:rPr lang="en-US" sz="800" kern="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Apache </a:t>
            </a:r>
          </a:p>
          <a:p>
            <a:pPr algn="ctr" defTabSz="342931"/>
            <a:r>
              <a:rPr lang="en-US" sz="800" kern="0" dirty="0" err="1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Accumulo</a:t>
            </a:r>
            <a:endParaRPr lang="en-US" sz="800" kern="0" dirty="0">
              <a:solidFill>
                <a:srgbClr val="1E1E1E">
                  <a:lumMod val="75000"/>
                  <a:lumOff val="25000"/>
                </a:srgbClr>
              </a:solidFill>
              <a:latin typeface="Arial"/>
              <a:cs typeface="Arial"/>
            </a:endParaRPr>
          </a:p>
          <a:p>
            <a:pPr algn="ctr" defTabSz="342931"/>
            <a:endParaRPr lang="en-US" sz="800" kern="0" dirty="0">
              <a:solidFill>
                <a:srgbClr val="1E1E1E">
                  <a:lumMod val="75000"/>
                  <a:lumOff val="25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45" name="Rounded Rectangle 37"/>
          <p:cNvSpPr>
            <a:spLocks/>
          </p:cNvSpPr>
          <p:nvPr/>
        </p:nvSpPr>
        <p:spPr>
          <a:xfrm>
            <a:off x="4662435" y="1986156"/>
            <a:ext cx="539508" cy="113971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chemeClr val="bg2"/>
          </a:solidFill>
          <a:ln w="3175" cmpd="sng">
            <a:solidFill>
              <a:srgbClr val="8E8E8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68565" tIns="68565" rIns="137130" bIns="102848" rtlCol="0" anchor="ctr"/>
          <a:lstStyle/>
          <a:p>
            <a:pPr algn="ctr" defTabSz="342931"/>
            <a:endParaRPr lang="en-US" sz="900" kern="0" dirty="0">
              <a:solidFill>
                <a:srgbClr val="1E1E1E">
                  <a:lumMod val="75000"/>
                  <a:lumOff val="25000"/>
                </a:srgbClr>
              </a:solidFill>
              <a:latin typeface="Arial"/>
              <a:cs typeface="Arial"/>
            </a:endParaRPr>
          </a:p>
          <a:p>
            <a:pPr algn="ctr" defTabSz="342931"/>
            <a:r>
              <a:rPr lang="en-US" sz="900" kern="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Apache Solr</a:t>
            </a:r>
          </a:p>
          <a:p>
            <a:pPr algn="ctr" defTabSz="342931"/>
            <a:endParaRPr lang="en-US" sz="900" kern="0" dirty="0">
              <a:solidFill>
                <a:srgbClr val="1E1E1E">
                  <a:lumMod val="75000"/>
                  <a:lumOff val="25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46" name="Rounded Rectangle 37"/>
          <p:cNvSpPr>
            <a:spLocks/>
          </p:cNvSpPr>
          <p:nvPr/>
        </p:nvSpPr>
        <p:spPr>
          <a:xfrm>
            <a:off x="5240742" y="1988680"/>
            <a:ext cx="539508" cy="113971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chemeClr val="bg2"/>
          </a:solidFill>
          <a:ln w="3175" cmpd="sng">
            <a:solidFill>
              <a:srgbClr val="8E8E8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68565" tIns="68565" rIns="137130" bIns="102848" rtlCol="0" anchor="ctr"/>
          <a:lstStyle/>
          <a:p>
            <a:pPr algn="ctr" defTabSz="342931"/>
            <a:r>
              <a:rPr lang="en-US" sz="900" kern="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Apache Storm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6490480" y="1864163"/>
            <a:ext cx="1100357" cy="2624481"/>
          </a:xfrm>
          <a:prstGeom prst="roundRect">
            <a:avLst>
              <a:gd name="adj" fmla="val 1973"/>
            </a:avLst>
          </a:prstGeom>
          <a:solidFill>
            <a:schemeClr val="accent1">
              <a:lumMod val="20000"/>
              <a:lumOff val="80000"/>
            </a:schemeClr>
          </a:solidFill>
          <a:ln w="31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5" tIns="34283" rIns="68565" bIns="34283" rtlCol="0" anchor="ctr"/>
          <a:lstStyle/>
          <a:p>
            <a:pPr algn="ctr" defTabSz="342931"/>
            <a:endParaRPr lang="en-US" sz="800" dirty="0">
              <a:solidFill>
                <a:srgbClr val="1E1E1E">
                  <a:lumMod val="75000"/>
                  <a:lumOff val="25000"/>
                </a:srgbClr>
              </a:solidFill>
              <a:latin typeface="Arial"/>
              <a:cs typeface="Arial"/>
            </a:endParaRPr>
          </a:p>
          <a:p>
            <a:pPr algn="ctr" defTabSz="342931"/>
            <a:endParaRPr lang="en-US" sz="800" dirty="0">
              <a:solidFill>
                <a:srgbClr val="1E1E1E">
                  <a:lumMod val="75000"/>
                  <a:lumOff val="25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48" name="Rounded Rectangle 47"/>
          <p:cNvSpPr/>
          <p:nvPr/>
        </p:nvSpPr>
        <p:spPr>
          <a:xfrm rot="5400000">
            <a:off x="6892405" y="1227604"/>
            <a:ext cx="296480" cy="1100357"/>
          </a:xfrm>
          <a:prstGeom prst="roundRect">
            <a:avLst>
              <a:gd name="adj" fmla="val 12532"/>
            </a:avLst>
          </a:prstGeom>
          <a:solidFill>
            <a:schemeClr val="accent1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 defTabSz="342931"/>
            <a:r>
              <a:rPr lang="en-US" sz="800" b="1" dirty="0">
                <a:solidFill>
                  <a:srgbClr val="FFFFFF"/>
                </a:solidFill>
                <a:latin typeface="Arial"/>
                <a:cs typeface="Calibri"/>
              </a:rPr>
              <a:t>SECURITY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684664" y="1863998"/>
            <a:ext cx="1100357" cy="2624481"/>
          </a:xfrm>
          <a:prstGeom prst="roundRect">
            <a:avLst>
              <a:gd name="adj" fmla="val 1973"/>
            </a:avLst>
          </a:prstGeom>
          <a:solidFill>
            <a:schemeClr val="accent1">
              <a:lumMod val="20000"/>
              <a:lumOff val="80000"/>
            </a:schemeClr>
          </a:solidFill>
          <a:ln w="31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5" tIns="34283" rIns="68565" bIns="34283" rtlCol="0" anchor="ctr"/>
          <a:lstStyle/>
          <a:p>
            <a:pPr algn="ctr" defTabSz="342931"/>
            <a:endParaRPr lang="en-US" sz="800" dirty="0">
              <a:solidFill>
                <a:srgbClr val="1E1E1E">
                  <a:lumMod val="75000"/>
                  <a:lumOff val="25000"/>
                </a:srgbClr>
              </a:solidFill>
              <a:latin typeface="Arial"/>
              <a:cs typeface="Arial"/>
            </a:endParaRPr>
          </a:p>
          <a:p>
            <a:pPr algn="ctr" defTabSz="342931"/>
            <a:endParaRPr lang="en-US" sz="800" dirty="0">
              <a:solidFill>
                <a:srgbClr val="1E1E1E">
                  <a:lumMod val="75000"/>
                  <a:lumOff val="25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0" name="Rounded Rectangle 49"/>
          <p:cNvSpPr/>
          <p:nvPr/>
        </p:nvSpPr>
        <p:spPr>
          <a:xfrm rot="5400000">
            <a:off x="8086588" y="1227426"/>
            <a:ext cx="296480" cy="1100357"/>
          </a:xfrm>
          <a:prstGeom prst="roundRect">
            <a:avLst>
              <a:gd name="adj" fmla="val 12532"/>
            </a:avLst>
          </a:prstGeom>
          <a:solidFill>
            <a:schemeClr val="accent1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 defTabSz="342931"/>
            <a:r>
              <a:rPr lang="en-US" sz="800" b="1" dirty="0">
                <a:solidFill>
                  <a:srgbClr val="FFFFFF"/>
                </a:solidFill>
                <a:latin typeface="Arial"/>
                <a:cs typeface="Calibri"/>
              </a:rPr>
              <a:t>OPERATIONS</a:t>
            </a:r>
          </a:p>
        </p:txBody>
      </p:sp>
      <p:sp>
        <p:nvSpPr>
          <p:cNvPr id="51" name="Rounded Rectangle 37"/>
          <p:cNvSpPr>
            <a:spLocks/>
          </p:cNvSpPr>
          <p:nvPr/>
        </p:nvSpPr>
        <p:spPr>
          <a:xfrm>
            <a:off x="1787048" y="1993298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chemeClr val="bg2"/>
          </a:solidFill>
          <a:ln w="3175" cmpd="sng">
            <a:solidFill>
              <a:srgbClr val="8E8E8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68565" tIns="68565" rIns="137130" bIns="102848" rtlCol="0" anchor="ctr"/>
          <a:lstStyle/>
          <a:p>
            <a:pPr algn="ctr" defTabSz="342931"/>
            <a:r>
              <a:rPr lang="en-US" sz="900" kern="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Hive</a:t>
            </a:r>
          </a:p>
        </p:txBody>
      </p:sp>
      <p:sp>
        <p:nvSpPr>
          <p:cNvPr id="52" name="Rounded Rectangle 37"/>
          <p:cNvSpPr>
            <a:spLocks/>
          </p:cNvSpPr>
          <p:nvPr/>
        </p:nvSpPr>
        <p:spPr>
          <a:xfrm>
            <a:off x="2065804" y="1991360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chemeClr val="bg2"/>
          </a:solidFill>
          <a:ln w="3175" cmpd="sng">
            <a:solidFill>
              <a:srgbClr val="8E8E8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68565" tIns="68565" rIns="137130" bIns="102848" rtlCol="0" anchor="ctr"/>
          <a:lstStyle/>
          <a:p>
            <a:pPr algn="ctr" defTabSz="342931"/>
            <a:r>
              <a:rPr lang="en-US" sz="900" kern="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Pig</a:t>
            </a:r>
          </a:p>
        </p:txBody>
      </p:sp>
      <p:sp>
        <p:nvSpPr>
          <p:cNvPr id="53" name="Rounded Rectangle 37"/>
          <p:cNvSpPr>
            <a:spLocks/>
          </p:cNvSpPr>
          <p:nvPr/>
        </p:nvSpPr>
        <p:spPr>
          <a:xfrm>
            <a:off x="2362339" y="2430575"/>
            <a:ext cx="539508" cy="692687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chemeClr val="bg2"/>
          </a:solidFill>
          <a:ln w="3175" cmpd="sng">
            <a:solidFill>
              <a:srgbClr val="8E8E8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68565" tIns="68565" rIns="137130" bIns="102848" rtlCol="0" anchor="ctr"/>
          <a:lstStyle/>
          <a:p>
            <a:pPr algn="ctr" defTabSz="342931"/>
            <a:r>
              <a:rPr lang="en-US" sz="1100" kern="0" dirty="0" err="1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Tez</a:t>
            </a:r>
            <a:endParaRPr lang="en-US" sz="1100" kern="0" dirty="0">
              <a:solidFill>
                <a:srgbClr val="1E1E1E">
                  <a:lumMod val="75000"/>
                  <a:lumOff val="25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4" name="Rounded Rectangle 37"/>
          <p:cNvSpPr>
            <a:spLocks/>
          </p:cNvSpPr>
          <p:nvPr/>
        </p:nvSpPr>
        <p:spPr>
          <a:xfrm>
            <a:off x="2362339" y="1993298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chemeClr val="bg2"/>
          </a:solidFill>
          <a:ln w="3175" cmpd="sng">
            <a:solidFill>
              <a:srgbClr val="8E8E8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68565" tIns="68565" rIns="137130" bIns="102848" rtlCol="0" anchor="ctr"/>
          <a:lstStyle/>
          <a:p>
            <a:pPr algn="ctr" defTabSz="342931"/>
            <a:r>
              <a:rPr lang="en-US" sz="900" kern="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Hive</a:t>
            </a:r>
          </a:p>
        </p:txBody>
      </p:sp>
      <p:sp>
        <p:nvSpPr>
          <p:cNvPr id="55" name="Rounded Rectangle 37"/>
          <p:cNvSpPr>
            <a:spLocks/>
          </p:cNvSpPr>
          <p:nvPr/>
        </p:nvSpPr>
        <p:spPr>
          <a:xfrm>
            <a:off x="2641096" y="1991360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chemeClr val="bg2"/>
          </a:solidFill>
          <a:ln w="3175" cmpd="sng">
            <a:solidFill>
              <a:srgbClr val="8E8E8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68565" tIns="68565" rIns="137130" bIns="102848" rtlCol="0" anchor="ctr"/>
          <a:lstStyle/>
          <a:p>
            <a:pPr algn="ctr" defTabSz="342931"/>
            <a:r>
              <a:rPr lang="en-US" sz="900" kern="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Pig</a:t>
            </a:r>
          </a:p>
        </p:txBody>
      </p:sp>
      <p:sp>
        <p:nvSpPr>
          <p:cNvPr id="56" name="Rounded Rectangle 37"/>
          <p:cNvSpPr>
            <a:spLocks/>
          </p:cNvSpPr>
          <p:nvPr/>
        </p:nvSpPr>
        <p:spPr>
          <a:xfrm>
            <a:off x="2933817" y="2430575"/>
            <a:ext cx="539508" cy="692687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chemeClr val="bg2"/>
          </a:solidFill>
          <a:ln w="3175" cmpd="sng">
            <a:solidFill>
              <a:srgbClr val="8E8E8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68565" tIns="68565" rIns="137130" bIns="102848" rtlCol="0" anchor="ctr"/>
          <a:lstStyle/>
          <a:p>
            <a:pPr algn="ctr" defTabSz="342931"/>
            <a:r>
              <a:rPr lang="en-US" sz="1100" kern="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Spark</a:t>
            </a:r>
          </a:p>
        </p:txBody>
      </p:sp>
      <p:sp>
        <p:nvSpPr>
          <p:cNvPr id="57" name="Rounded Rectangle 37"/>
          <p:cNvSpPr>
            <a:spLocks/>
          </p:cNvSpPr>
          <p:nvPr/>
        </p:nvSpPr>
        <p:spPr>
          <a:xfrm>
            <a:off x="2933816" y="1993298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chemeClr val="bg2"/>
          </a:solidFill>
          <a:ln w="3175" cmpd="sng">
            <a:solidFill>
              <a:srgbClr val="8E8E8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68565" tIns="68565" rIns="137130" bIns="102848" rtlCol="0" anchor="ctr"/>
          <a:lstStyle/>
          <a:p>
            <a:pPr algn="ctr" defTabSz="342931"/>
            <a:r>
              <a:rPr lang="en-US" sz="900" kern="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SQL</a:t>
            </a:r>
          </a:p>
        </p:txBody>
      </p:sp>
      <p:sp>
        <p:nvSpPr>
          <p:cNvPr id="58" name="Rounded Rectangle 57"/>
          <p:cNvSpPr/>
          <p:nvPr/>
        </p:nvSpPr>
        <p:spPr>
          <a:xfrm rot="5400000">
            <a:off x="917845" y="2490110"/>
            <a:ext cx="296480" cy="1100357"/>
          </a:xfrm>
          <a:prstGeom prst="roundRect">
            <a:avLst>
              <a:gd name="adj" fmla="val 12532"/>
            </a:avLst>
          </a:prstGeom>
          <a:solidFill>
            <a:schemeClr val="accent1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 defTabSz="342931"/>
            <a:r>
              <a:rPr lang="en-US" sz="800" b="1" dirty="0">
                <a:solidFill>
                  <a:srgbClr val="FFFFFF"/>
                </a:solidFill>
                <a:latin typeface="Arial"/>
                <a:cs typeface="Calibri"/>
              </a:rPr>
              <a:t>INGEST</a:t>
            </a:r>
          </a:p>
        </p:txBody>
      </p:sp>
      <p:sp>
        <p:nvSpPr>
          <p:cNvPr id="59" name="Rounded Rectangle 37"/>
          <p:cNvSpPr>
            <a:spLocks/>
          </p:cNvSpPr>
          <p:nvPr/>
        </p:nvSpPr>
        <p:spPr>
          <a:xfrm>
            <a:off x="3504342" y="2440139"/>
            <a:ext cx="539508" cy="692687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chemeClr val="bg2"/>
          </a:solidFill>
          <a:ln w="3175" cmpd="sng">
            <a:solidFill>
              <a:srgbClr val="8E8E8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68565" tIns="68565" rIns="137130" bIns="102848" rtlCol="0" anchor="ctr"/>
          <a:lstStyle/>
          <a:p>
            <a:pPr algn="ctr" defTabSz="342931"/>
            <a:r>
              <a:rPr lang="en-US" sz="1100" kern="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hBase</a:t>
            </a:r>
          </a:p>
        </p:txBody>
      </p:sp>
      <p:sp>
        <p:nvSpPr>
          <p:cNvPr id="60" name="Rounded Rectangle 37"/>
          <p:cNvSpPr>
            <a:spLocks/>
          </p:cNvSpPr>
          <p:nvPr/>
        </p:nvSpPr>
        <p:spPr>
          <a:xfrm>
            <a:off x="3504342" y="2002861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chemeClr val="bg2"/>
          </a:solidFill>
          <a:ln w="3175" cmpd="sng">
            <a:solidFill>
              <a:srgbClr val="8E8E8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68565" tIns="68565" rIns="137130" bIns="102848" rtlCol="0" anchor="ctr"/>
          <a:lstStyle/>
          <a:p>
            <a:pPr algn="ctr" defTabSz="342931"/>
            <a:r>
              <a:rPr lang="en-US" sz="700" kern="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Phoenix</a:t>
            </a:r>
          </a:p>
        </p:txBody>
      </p:sp>
      <p:sp>
        <p:nvSpPr>
          <p:cNvPr id="61" name="Rounded Rectangle 37"/>
          <p:cNvSpPr>
            <a:spLocks/>
          </p:cNvSpPr>
          <p:nvPr/>
        </p:nvSpPr>
        <p:spPr>
          <a:xfrm>
            <a:off x="5821220" y="2423433"/>
            <a:ext cx="539508" cy="692687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chemeClr val="bg2"/>
          </a:solidFill>
          <a:ln w="3175" cmpd="sng">
            <a:solidFill>
              <a:srgbClr val="8E8E8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68565" tIns="68565" rIns="137130" bIns="102848" rtlCol="0" anchor="ctr"/>
          <a:lstStyle/>
          <a:p>
            <a:pPr algn="ctr" defTabSz="342931"/>
            <a:r>
              <a:rPr lang="en-US" sz="1100" kern="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Slider</a:t>
            </a:r>
          </a:p>
        </p:txBody>
      </p:sp>
      <p:sp>
        <p:nvSpPr>
          <p:cNvPr id="62" name="Rounded Rectangle 37"/>
          <p:cNvSpPr>
            <a:spLocks/>
          </p:cNvSpPr>
          <p:nvPr/>
        </p:nvSpPr>
        <p:spPr>
          <a:xfrm>
            <a:off x="5821220" y="1986155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chemeClr val="bg2"/>
          </a:solidFill>
          <a:ln w="3175" cmpd="sng">
            <a:solidFill>
              <a:srgbClr val="8E8E8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68565" tIns="68565" rIns="137130" bIns="102848" rtlCol="0" anchor="ctr"/>
          <a:lstStyle/>
          <a:p>
            <a:pPr algn="ctr" defTabSz="342931"/>
            <a:r>
              <a:rPr lang="en-US" sz="900" kern="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Other</a:t>
            </a:r>
          </a:p>
        </p:txBody>
      </p:sp>
      <p:sp>
        <p:nvSpPr>
          <p:cNvPr id="63" name="Rounded Rectangle 37"/>
          <p:cNvSpPr>
            <a:spLocks/>
          </p:cNvSpPr>
          <p:nvPr/>
        </p:nvSpPr>
        <p:spPr>
          <a:xfrm>
            <a:off x="6101748" y="1986155"/>
            <a:ext cx="258980" cy="502581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chemeClr val="bg2"/>
          </a:solidFill>
          <a:ln w="3175" cmpd="sng">
            <a:solidFill>
              <a:srgbClr val="8E8E8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68565" tIns="68565" rIns="137130" bIns="102848" rtlCol="0" anchor="ctr"/>
          <a:lstStyle/>
          <a:p>
            <a:pPr algn="ctr" defTabSz="342931"/>
            <a:r>
              <a:rPr lang="en-US" sz="900" kern="0" dirty="0">
                <a:solidFill>
                  <a:srgbClr val="1E1E1E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Other</a:t>
            </a:r>
          </a:p>
        </p:txBody>
      </p:sp>
      <p:sp>
        <p:nvSpPr>
          <p:cNvPr id="64" name="Rounded Rectangle 63"/>
          <p:cNvSpPr/>
          <p:nvPr/>
        </p:nvSpPr>
        <p:spPr>
          <a:xfrm rot="5400000">
            <a:off x="6894332" y="2490110"/>
            <a:ext cx="296480" cy="1100357"/>
          </a:xfrm>
          <a:prstGeom prst="roundRect">
            <a:avLst>
              <a:gd name="adj" fmla="val 12532"/>
            </a:avLst>
          </a:prstGeom>
          <a:solidFill>
            <a:schemeClr val="accent1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 defTabSz="342931"/>
            <a:r>
              <a:rPr lang="en-US" sz="800" b="1" dirty="0">
                <a:solidFill>
                  <a:srgbClr val="FFFFFF"/>
                </a:solidFill>
                <a:latin typeface="Arial"/>
                <a:cs typeface="Calibri"/>
              </a:rPr>
              <a:t>WORKFLOW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9663" y="1986155"/>
            <a:ext cx="1075651" cy="854847"/>
          </a:xfrm>
          <a:prstGeom prst="rect">
            <a:avLst/>
          </a:prstGeom>
        </p:spPr>
        <p:txBody>
          <a:bodyPr vert="horz" wrap="square" lIns="68586" tIns="68586" rIns="68586" bIns="68586" rtlCol="0">
            <a:noAutofit/>
          </a:bodyPr>
          <a:lstStyle/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Apache Falcon</a:t>
            </a:r>
          </a:p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Apache Atlas</a:t>
            </a:r>
          </a:p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Apache </a:t>
            </a:r>
            <a:r>
              <a:rPr lang="en-US" sz="900" dirty="0" err="1">
                <a:solidFill>
                  <a:prstClr val="black"/>
                </a:solidFill>
                <a:latin typeface="Arial"/>
              </a:rPr>
              <a:t>hCatalog</a:t>
            </a:r>
            <a:endParaRPr lang="en-US" sz="9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29661" y="3229331"/>
            <a:ext cx="1075651" cy="1175598"/>
          </a:xfrm>
          <a:prstGeom prst="rect">
            <a:avLst/>
          </a:prstGeom>
        </p:spPr>
        <p:txBody>
          <a:bodyPr vert="horz" wrap="square" lIns="68586" tIns="68586" rIns="68586" bIns="68586" rtlCol="0">
            <a:noAutofit/>
          </a:bodyPr>
          <a:lstStyle/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Apache Sqoop</a:t>
            </a:r>
          </a:p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Apache Kafka</a:t>
            </a:r>
          </a:p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Apache </a:t>
            </a:r>
            <a:r>
              <a:rPr lang="en-US" sz="900" dirty="0" smtClean="0">
                <a:solidFill>
                  <a:prstClr val="black"/>
                </a:solidFill>
                <a:latin typeface="Arial"/>
              </a:rPr>
              <a:t>Flume</a:t>
            </a:r>
          </a:p>
          <a:p>
            <a:pPr algn="ctr" defTabSz="342931"/>
            <a:r>
              <a:rPr lang="en-US" sz="900" dirty="0" smtClean="0">
                <a:solidFill>
                  <a:prstClr val="black"/>
                </a:solidFill>
                <a:latin typeface="Arial"/>
              </a:rPr>
              <a:t>Apache </a:t>
            </a:r>
            <a:r>
              <a:rPr lang="en-US" sz="900" dirty="0" err="1" smtClean="0">
                <a:solidFill>
                  <a:prstClr val="black"/>
                </a:solidFill>
                <a:latin typeface="Arial"/>
              </a:rPr>
              <a:t>Nifi</a:t>
            </a:r>
            <a:endParaRPr lang="en-US" sz="900" dirty="0">
              <a:solidFill>
                <a:prstClr val="black"/>
              </a:solidFill>
              <a:latin typeface="Arial"/>
            </a:endParaRPr>
          </a:p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HFS Gateway</a:t>
            </a:r>
          </a:p>
          <a:p>
            <a:pPr algn="ctr" defTabSz="342931"/>
            <a:r>
              <a:rPr lang="en-US" sz="900" dirty="0" err="1">
                <a:solidFill>
                  <a:prstClr val="black"/>
                </a:solidFill>
                <a:latin typeface="Arial"/>
              </a:rPr>
              <a:t>WebHDFS</a:t>
            </a:r>
            <a:endParaRPr lang="en-US" sz="9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498747" y="1951342"/>
            <a:ext cx="1075651" cy="854847"/>
          </a:xfrm>
          <a:prstGeom prst="rect">
            <a:avLst/>
          </a:prstGeom>
        </p:spPr>
        <p:txBody>
          <a:bodyPr vert="horz" wrap="square" lIns="68586" tIns="68586" rIns="68586" bIns="68586" rtlCol="0">
            <a:noAutofit/>
          </a:bodyPr>
          <a:lstStyle/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Apache Ranger</a:t>
            </a:r>
          </a:p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Apache Knox</a:t>
            </a:r>
          </a:p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Kerberos</a:t>
            </a:r>
          </a:p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HDFS Encryption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501417" y="3219941"/>
            <a:ext cx="1075651" cy="854847"/>
          </a:xfrm>
          <a:prstGeom prst="rect">
            <a:avLst/>
          </a:prstGeom>
        </p:spPr>
        <p:txBody>
          <a:bodyPr vert="horz" wrap="square" lIns="68586" tIns="68586" rIns="68586" bIns="68586" rtlCol="0">
            <a:noAutofit/>
          </a:bodyPr>
          <a:lstStyle/>
          <a:p>
            <a:pPr algn="ctr" defTabSz="342931"/>
            <a:r>
              <a:rPr lang="en-US" sz="900" dirty="0" err="1">
                <a:solidFill>
                  <a:prstClr val="black"/>
                </a:solidFill>
                <a:latin typeface="Arial"/>
              </a:rPr>
              <a:t>Ambari</a:t>
            </a:r>
            <a:r>
              <a:rPr lang="en-US" sz="900" dirty="0">
                <a:solidFill>
                  <a:prstClr val="black"/>
                </a:solidFill>
                <a:latin typeface="Arial"/>
              </a:rPr>
              <a:t> Views</a:t>
            </a:r>
          </a:p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Apache </a:t>
            </a:r>
            <a:r>
              <a:rPr lang="en-US" sz="900" dirty="0" err="1">
                <a:solidFill>
                  <a:prstClr val="black"/>
                </a:solidFill>
                <a:latin typeface="Arial"/>
              </a:rPr>
              <a:t>Oozie</a:t>
            </a:r>
            <a:endParaRPr lang="en-US" sz="900" dirty="0">
              <a:solidFill>
                <a:prstClr val="black"/>
              </a:solidFill>
              <a:latin typeface="Arial"/>
            </a:endParaRPr>
          </a:p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Apache Falcon</a:t>
            </a:r>
          </a:p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Apache Zeppelin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629906" y="1951342"/>
            <a:ext cx="1195759" cy="854847"/>
          </a:xfrm>
          <a:prstGeom prst="rect">
            <a:avLst/>
          </a:prstGeom>
        </p:spPr>
        <p:txBody>
          <a:bodyPr vert="horz" wrap="square" lIns="68586" tIns="68586" rIns="68586" bIns="68586" rtlCol="0">
            <a:noAutofit/>
          </a:bodyPr>
          <a:lstStyle/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Apache </a:t>
            </a:r>
            <a:r>
              <a:rPr lang="en-US" sz="900" dirty="0" err="1">
                <a:solidFill>
                  <a:prstClr val="black"/>
                </a:solidFill>
                <a:latin typeface="Arial"/>
              </a:rPr>
              <a:t>Ambari</a:t>
            </a:r>
            <a:endParaRPr lang="en-US" sz="900" dirty="0">
              <a:solidFill>
                <a:prstClr val="black"/>
              </a:solidFill>
              <a:latin typeface="Arial"/>
            </a:endParaRPr>
          </a:p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Apache </a:t>
            </a:r>
            <a:r>
              <a:rPr lang="en-US" sz="900" dirty="0" err="1">
                <a:solidFill>
                  <a:prstClr val="black"/>
                </a:solidFill>
                <a:latin typeface="Arial"/>
              </a:rPr>
              <a:t>Cloudbreak</a:t>
            </a:r>
            <a:endParaRPr lang="en-US" sz="900" dirty="0">
              <a:solidFill>
                <a:prstClr val="black"/>
              </a:solidFill>
              <a:latin typeface="Arial"/>
            </a:endParaRPr>
          </a:p>
          <a:p>
            <a:pPr algn="ctr" defTabSz="342931"/>
            <a:r>
              <a:rPr lang="en-US" sz="900" dirty="0">
                <a:solidFill>
                  <a:prstClr val="black"/>
                </a:solidFill>
                <a:latin typeface="Arial"/>
              </a:rPr>
              <a:t>Apache Zookeeper</a:t>
            </a:r>
          </a:p>
        </p:txBody>
      </p:sp>
    </p:spTree>
    <p:extLst>
      <p:ext uri="{BB962C8B-B14F-4D97-AF65-F5344CB8AC3E}">
        <p14:creationId xmlns:p14="http://schemas.microsoft.com/office/powerpoint/2010/main" val="95603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Week </a:t>
            </a:r>
            <a:r>
              <a:rPr lang="en-US" dirty="0" smtClean="0"/>
              <a:t>2 – Topics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  <a:p>
            <a:r>
              <a:rPr lang="en-US" dirty="0"/>
              <a:t>The landscape and Marketplace</a:t>
            </a:r>
          </a:p>
          <a:p>
            <a:r>
              <a:rPr lang="en-US" dirty="0"/>
              <a:t>The Big Data Stack </a:t>
            </a:r>
          </a:p>
        </p:txBody>
      </p:sp>
    </p:spTree>
    <p:extLst>
      <p:ext uri="{BB962C8B-B14F-4D97-AF65-F5344CB8AC3E}">
        <p14:creationId xmlns:p14="http://schemas.microsoft.com/office/powerpoint/2010/main" val="4000178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35815" y="809580"/>
            <a:ext cx="1918042" cy="185825"/>
          </a:xfrm>
          <a:prstGeom prst="rect">
            <a:avLst/>
          </a:prstGeom>
          <a:noFill/>
        </p:spPr>
        <p:txBody>
          <a:bodyPr wrap="none" lIns="58299" tIns="29151" rIns="58299" bIns="29151" rtlCol="0">
            <a:spAutoFit/>
          </a:bodyPr>
          <a:lstStyle/>
          <a:p>
            <a:r>
              <a:rPr lang="en-US" sz="800" b="1" dirty="0"/>
              <a:t>Data Storage and Resource Management </a:t>
            </a:r>
            <a:endParaRPr lang="en-US" sz="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79357" y="987777"/>
            <a:ext cx="2870345" cy="305093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/>
              <a:t>HDFS</a:t>
            </a:r>
            <a:r>
              <a:rPr lang="en-US" sz="800" dirty="0"/>
              <a:t> (storage) works closely with MapReduce (data processing) to provide scalable, fault-tolerant, cost-efficient storage for big data</a:t>
            </a:r>
            <a:r>
              <a:rPr lang="en-US" sz="800" dirty="0" smtClean="0"/>
              <a:t>.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1156222" y="3216598"/>
            <a:ext cx="2870345" cy="439740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/>
              <a:t>YARN </a:t>
            </a:r>
            <a:r>
              <a:rPr lang="en-US" sz="800" dirty="0"/>
              <a:t>is the process resource manager and is designed to be co-deployed with HDFS such that there is a single cluster, providing  the ability to move the computation resource to the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881" y="1"/>
            <a:ext cx="8229600" cy="620552"/>
          </a:xfrm>
        </p:spPr>
        <p:txBody>
          <a:bodyPr/>
          <a:lstStyle/>
          <a:p>
            <a:r>
              <a:rPr lang="en-US" sz="4000" dirty="0" smtClean="0"/>
              <a:t>Hadoop Ecosystems </a:t>
            </a:r>
            <a:r>
              <a:rPr lang="en-US" sz="4000" dirty="0" smtClean="0"/>
              <a:t>At A Glance</a:t>
            </a:r>
            <a:endParaRPr lang="en-US" sz="4000" dirty="0"/>
          </a:p>
        </p:txBody>
      </p:sp>
      <p:sp>
        <p:nvSpPr>
          <p:cNvPr id="14" name="Rectangle 13"/>
          <p:cNvSpPr/>
          <p:nvPr/>
        </p:nvSpPr>
        <p:spPr>
          <a:xfrm>
            <a:off x="5311388" y="3707104"/>
            <a:ext cx="4570809" cy="207749"/>
          </a:xfrm>
          <a:prstGeom prst="rect">
            <a:avLst/>
          </a:prstGeom>
        </p:spPr>
        <p:txBody>
          <a:bodyPr lIns="68580" tIns="34291" rIns="68580" bIns="34291">
            <a:spAutoFit/>
          </a:bodyPr>
          <a:lstStyle/>
          <a:p>
            <a:r>
              <a:rPr lang="en-US" sz="900" dirty="0"/>
              <a:t> </a:t>
            </a:r>
            <a:endParaRPr lang="en-US" sz="900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866" y="1610190"/>
            <a:ext cx="734782" cy="28243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571686" y="1539879"/>
            <a:ext cx="2870345" cy="551314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 err="1"/>
              <a:t>Tez</a:t>
            </a:r>
            <a:r>
              <a:rPr lang="en-US" sz="800" dirty="0"/>
              <a:t> (SQL) leverages the MapReduce paradigm to enable the execution complex Directed Acyclic Graphs (DAG) of tasks. </a:t>
            </a:r>
            <a:r>
              <a:rPr lang="en-US" sz="800" dirty="0" err="1"/>
              <a:t>Tez</a:t>
            </a:r>
            <a:r>
              <a:rPr lang="en-US" sz="800" dirty="0"/>
              <a:t> eliminates unnecessary tasks, synchronization barriers and I/O to HDFS, speeding up data processing</a:t>
            </a:r>
            <a:r>
              <a:rPr lang="en-US" sz="800" dirty="0" smtClean="0"/>
              <a:t>.</a:t>
            </a:r>
            <a:endParaRPr lang="en-US" sz="800" dirty="0"/>
          </a:p>
        </p:txBody>
      </p:sp>
      <p:sp>
        <p:nvSpPr>
          <p:cNvPr id="49" name="TextBox 48"/>
          <p:cNvSpPr txBox="1"/>
          <p:nvPr/>
        </p:nvSpPr>
        <p:spPr>
          <a:xfrm>
            <a:off x="5571686" y="1001762"/>
            <a:ext cx="2870345" cy="428203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/>
              <a:t>Map Reduce </a:t>
            </a:r>
            <a:r>
              <a:rPr lang="en-US" sz="800" dirty="0"/>
              <a:t>a programming model and an associated implementation for processing and generating large data sets with a parallel, distributed algorithm on a Hadoop cluster</a:t>
            </a:r>
            <a:r>
              <a:rPr lang="en-US" sz="800" dirty="0" smtClean="0"/>
              <a:t>.</a:t>
            </a:r>
            <a:endParaRPr lang="en-US" sz="800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18" y="2287944"/>
            <a:ext cx="641878" cy="340754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571686" y="2212053"/>
            <a:ext cx="2870345" cy="674424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/>
              <a:t>Spark</a:t>
            </a:r>
            <a:r>
              <a:rPr lang="en-US" sz="800" dirty="0"/>
              <a:t> </a:t>
            </a:r>
            <a:r>
              <a:rPr lang="en-US" sz="800" dirty="0"/>
              <a:t>is an open-source data analytics cluster computing framework Spark provides primitives for in-memory cluster computing that allows user programs to load data into a cluster's memory and query it repeatedly, making it well suited to machine learning </a:t>
            </a:r>
            <a:r>
              <a:rPr lang="en-US" sz="800" dirty="0" smtClean="0"/>
              <a:t>algorithms</a:t>
            </a:r>
            <a:endParaRPr lang="en-US" sz="800" dirty="0"/>
          </a:p>
        </p:txBody>
      </p:sp>
      <p:sp>
        <p:nvSpPr>
          <p:cNvPr id="56" name="TextBox 55"/>
          <p:cNvSpPr txBox="1"/>
          <p:nvPr/>
        </p:nvSpPr>
        <p:spPr>
          <a:xfrm>
            <a:off x="6394261" y="823025"/>
            <a:ext cx="686423" cy="185825"/>
          </a:xfrm>
          <a:prstGeom prst="rect">
            <a:avLst/>
          </a:prstGeom>
          <a:noFill/>
        </p:spPr>
        <p:txBody>
          <a:bodyPr wrap="none" lIns="58299" tIns="29151" rIns="58299" bIns="29151" rtlCol="0">
            <a:spAutoFit/>
          </a:bodyPr>
          <a:lstStyle/>
          <a:p>
            <a:r>
              <a:rPr lang="en-US" sz="800" b="1" dirty="0"/>
              <a:t>Data Engines</a:t>
            </a:r>
            <a:endParaRPr lang="en-US" sz="8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23" y="1383181"/>
            <a:ext cx="437474" cy="3426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53" y="825375"/>
            <a:ext cx="544466" cy="54446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752" y="3244244"/>
            <a:ext cx="738335" cy="41209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161482" y="1374712"/>
            <a:ext cx="2870345" cy="305093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/>
              <a:t> S3 </a:t>
            </a:r>
            <a:r>
              <a:rPr lang="en-US" sz="800" dirty="0"/>
              <a:t>(Simple Storage Service) is an online blob storage web service offered by Amazon Web Services.</a:t>
            </a:r>
            <a:endParaRPr lang="en-US" sz="8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298" y="2598283"/>
            <a:ext cx="484021" cy="484021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179357" y="2575265"/>
            <a:ext cx="2870345" cy="551314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 err="1"/>
              <a:t>Mesos</a:t>
            </a:r>
            <a:r>
              <a:rPr lang="en-US" sz="800" dirty="0"/>
              <a:t> is an open-source cluster manager that was developed at the University of California, Berkeley. It "provides efficient resource isolation and sharing across distributed applications, or frameworks"</a:t>
            </a:r>
            <a:endParaRPr lang="en-US" sz="8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6318" y="987777"/>
            <a:ext cx="742689" cy="53049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694" y="1897759"/>
            <a:ext cx="952151" cy="31943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213799" y="1856525"/>
            <a:ext cx="2870345" cy="428203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/>
              <a:t>Azure Blob storage </a:t>
            </a:r>
            <a:r>
              <a:rPr lang="en-US" sz="800" dirty="0"/>
              <a:t>is a service for storing large amounts of unstructured data, such as text or binary data, that can be accessed from anywhere in the world via HTTP or HTTPS.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8894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373" y="1090564"/>
            <a:ext cx="584512" cy="31794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716590" y="1066020"/>
            <a:ext cx="2870345" cy="551314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 err="1"/>
              <a:t>Hbase</a:t>
            </a:r>
            <a:r>
              <a:rPr lang="en-US" sz="800" b="1" dirty="0"/>
              <a:t> </a:t>
            </a:r>
            <a:r>
              <a:rPr lang="en-US" sz="800" dirty="0"/>
              <a:t>(</a:t>
            </a:r>
            <a:r>
              <a:rPr lang="en-US" sz="800" dirty="0" err="1"/>
              <a:t>NoSQL</a:t>
            </a:r>
            <a:r>
              <a:rPr lang="en-US" sz="800" dirty="0"/>
              <a:t>) Non-relational database that provides random real-time access to data in very large tables. </a:t>
            </a:r>
            <a:r>
              <a:rPr lang="en-US" sz="800" dirty="0" err="1"/>
              <a:t>HBase</a:t>
            </a:r>
            <a:r>
              <a:rPr lang="en-US" sz="800" dirty="0"/>
              <a:t> is transactional and allows updates, inserts and deletes. </a:t>
            </a:r>
            <a:r>
              <a:rPr lang="en-US" sz="800" dirty="0"/>
              <a:t>HBase includes support for SQL through Phoenix</a:t>
            </a:r>
            <a:r>
              <a:rPr lang="en-US" sz="800" dirty="0" smtClean="0"/>
              <a:t>.</a:t>
            </a:r>
            <a:endParaRPr lang="en-US" sz="800" dirty="0"/>
          </a:p>
        </p:txBody>
      </p:sp>
      <p:sp>
        <p:nvSpPr>
          <p:cNvPr id="42" name="TextBox 41"/>
          <p:cNvSpPr txBox="1"/>
          <p:nvPr/>
        </p:nvSpPr>
        <p:spPr>
          <a:xfrm>
            <a:off x="5716590" y="1743709"/>
            <a:ext cx="2870345" cy="428203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 err="1"/>
              <a:t>Accumulo</a:t>
            </a:r>
            <a:r>
              <a:rPr lang="en-US" sz="800" b="1" dirty="0"/>
              <a:t> </a:t>
            </a:r>
            <a:r>
              <a:rPr lang="en-US" sz="800" dirty="0"/>
              <a:t>(</a:t>
            </a:r>
            <a:r>
              <a:rPr lang="en-US" sz="800" dirty="0" err="1"/>
              <a:t>NoSQL</a:t>
            </a:r>
            <a:r>
              <a:rPr lang="en-US" sz="800" dirty="0"/>
              <a:t>) Based on Google's </a:t>
            </a:r>
            <a:r>
              <a:rPr lang="en-US" sz="800" dirty="0" err="1"/>
              <a:t>BigTable</a:t>
            </a:r>
            <a:r>
              <a:rPr lang="en-US" sz="800" dirty="0"/>
              <a:t> design, features a few novel improvements on the </a:t>
            </a:r>
            <a:r>
              <a:rPr lang="en-US" sz="800" dirty="0" err="1"/>
              <a:t>BigTable</a:t>
            </a:r>
            <a:r>
              <a:rPr lang="en-US" sz="800" dirty="0"/>
              <a:t> design in the form of cell-based access control </a:t>
            </a:r>
            <a:endParaRPr lang="en-US" sz="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18" y="1811461"/>
            <a:ext cx="988827" cy="18952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791528" y="857469"/>
            <a:ext cx="438337" cy="181982"/>
          </a:xfrm>
          <a:prstGeom prst="rect">
            <a:avLst/>
          </a:prstGeom>
          <a:noFill/>
        </p:spPr>
        <p:txBody>
          <a:bodyPr wrap="none" lIns="58299" tIns="29151" rIns="58299" bIns="29151" rtlCol="0">
            <a:spAutoFit/>
          </a:bodyPr>
          <a:lstStyle/>
          <a:p>
            <a:r>
              <a:rPr lang="en-US" sz="800" b="1" dirty="0" smtClean="0"/>
              <a:t>No SQL</a:t>
            </a:r>
            <a:endParaRPr lang="en-US" sz="8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629" y="2367213"/>
            <a:ext cx="1016000" cy="16328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717338" y="2305981"/>
            <a:ext cx="2760740" cy="305093"/>
          </a:xfrm>
          <a:prstGeom prst="rect">
            <a:avLst/>
          </a:prstGeom>
        </p:spPr>
        <p:txBody>
          <a:bodyPr wrap="square" lIns="58299" tIns="29151" rIns="58299" bIns="29151">
            <a:spAutoFit/>
          </a:bodyPr>
          <a:lstStyle/>
          <a:p>
            <a:r>
              <a:rPr lang="en-US" sz="800" b="1" dirty="0"/>
              <a:t>Phoenix</a:t>
            </a:r>
            <a:r>
              <a:rPr lang="en-US" sz="800" dirty="0"/>
              <a:t> a SQL skin over HBase delivered as a client-embedded JDBC driver targeting low latency queries over HBase data</a:t>
            </a:r>
            <a:r>
              <a:rPr lang="en-US" sz="800" dirty="0" smtClean="0"/>
              <a:t>.</a:t>
            </a:r>
            <a:endParaRPr lang="en-US" sz="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881" y="1"/>
            <a:ext cx="8229600" cy="620552"/>
          </a:xfrm>
        </p:spPr>
        <p:txBody>
          <a:bodyPr/>
          <a:lstStyle/>
          <a:p>
            <a:r>
              <a:rPr lang="en-US" sz="4000" dirty="0"/>
              <a:t>Hadoop Ecosystems At A Glance</a:t>
            </a:r>
            <a:endParaRPr lang="en-US" sz="4000" dirty="0"/>
          </a:p>
        </p:txBody>
      </p:sp>
      <p:sp>
        <p:nvSpPr>
          <p:cNvPr id="14" name="Rectangle 13"/>
          <p:cNvSpPr/>
          <p:nvPr/>
        </p:nvSpPr>
        <p:spPr>
          <a:xfrm>
            <a:off x="5311388" y="3707104"/>
            <a:ext cx="4570809" cy="207749"/>
          </a:xfrm>
          <a:prstGeom prst="rect">
            <a:avLst/>
          </a:prstGeom>
        </p:spPr>
        <p:txBody>
          <a:bodyPr lIns="68580" tIns="34291" rIns="68580" bIns="34291">
            <a:spAutoFit/>
          </a:bodyPr>
          <a:lstStyle/>
          <a:p>
            <a:r>
              <a:rPr lang="en-US" sz="900" dirty="0"/>
              <a:t> </a:t>
            </a:r>
            <a:endParaRPr lang="en-US" sz="9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373" y="2717227"/>
            <a:ext cx="686378" cy="34768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717338" y="2753455"/>
            <a:ext cx="2870345" cy="428203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/>
              <a:t>Cassandra </a:t>
            </a:r>
            <a:r>
              <a:rPr lang="en-US" sz="800" dirty="0"/>
              <a:t>is an open source distributed database management system designed to handle large amounts of data </a:t>
            </a:r>
            <a:r>
              <a:rPr lang="en-US" sz="800" dirty="0" smtClean="0"/>
              <a:t>with </a:t>
            </a:r>
            <a:r>
              <a:rPr lang="en-US" sz="800" dirty="0"/>
              <a:t>no single point of failure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163" y="1066020"/>
            <a:ext cx="553217" cy="49486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183730" y="1039451"/>
            <a:ext cx="2870345" cy="428203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/>
              <a:t>Pig </a:t>
            </a:r>
            <a:r>
              <a:rPr lang="en-US" sz="800" dirty="0"/>
              <a:t>(scripting) is a high-level language (Pig Latin) for data analysis programs, and infrastructure for evaluating these programs via map-reduce. </a:t>
            </a:r>
            <a:endParaRPr lang="en-US" sz="800" dirty="0"/>
          </a:p>
        </p:txBody>
      </p:sp>
      <p:sp>
        <p:nvSpPr>
          <p:cNvPr id="35" name="TextBox 34"/>
          <p:cNvSpPr txBox="1"/>
          <p:nvPr/>
        </p:nvSpPr>
        <p:spPr>
          <a:xfrm>
            <a:off x="1183730" y="1601724"/>
            <a:ext cx="2870345" cy="428203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/>
              <a:t>Hive</a:t>
            </a:r>
            <a:r>
              <a:rPr lang="en-US" sz="800" dirty="0"/>
              <a:t> (SQL) Provides data warehouse infrastructure, enabling data summarization, ad-hoc query and analysis of large data sets. The query language, </a:t>
            </a:r>
            <a:r>
              <a:rPr lang="en-US" sz="800" dirty="0" err="1"/>
              <a:t>HiveQL</a:t>
            </a:r>
            <a:r>
              <a:rPr lang="en-US" sz="800" dirty="0"/>
              <a:t> (HQL), is similar to SQL</a:t>
            </a:r>
            <a:r>
              <a:rPr lang="en-US" sz="800" dirty="0" smtClean="0"/>
              <a:t>.</a:t>
            </a:r>
            <a:endParaRPr lang="en-US" sz="8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568" y="2195390"/>
            <a:ext cx="328409" cy="24630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183730" y="2163996"/>
            <a:ext cx="2870345" cy="439740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 err="1"/>
              <a:t>HCatalog</a:t>
            </a:r>
            <a:r>
              <a:rPr lang="en-US" sz="800" b="1" dirty="0"/>
              <a:t> </a:t>
            </a:r>
            <a:r>
              <a:rPr lang="en-US" sz="800" dirty="0"/>
              <a:t>(SQL) Table &amp;storage management layer that provides users of Pig, MapReduce and Hive with a relational view of data in HDFS.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59955" y="865166"/>
            <a:ext cx="639969" cy="185825"/>
          </a:xfrm>
          <a:prstGeom prst="rect">
            <a:avLst/>
          </a:prstGeom>
          <a:noFill/>
        </p:spPr>
        <p:txBody>
          <a:bodyPr wrap="none" lIns="58299" tIns="29151" rIns="58299" bIns="29151" rtlCol="0">
            <a:spAutoFit/>
          </a:bodyPr>
          <a:lstStyle/>
          <a:p>
            <a:r>
              <a:rPr lang="en-US" sz="800" b="1" dirty="0"/>
              <a:t>Data Access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924" y="1658142"/>
            <a:ext cx="399689" cy="39958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163" y="3341932"/>
            <a:ext cx="693125" cy="38023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183731" y="3269477"/>
            <a:ext cx="2870345" cy="674424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 err="1"/>
              <a:t>Solr</a:t>
            </a:r>
            <a:r>
              <a:rPr lang="en-US" sz="800" dirty="0"/>
              <a:t> is </a:t>
            </a:r>
            <a:r>
              <a:rPr lang="en-US" sz="800" dirty="0"/>
              <a:t>an open source enterprise search platform from the Apache </a:t>
            </a:r>
            <a:r>
              <a:rPr lang="en-US" sz="800" dirty="0" err="1"/>
              <a:t>Lucene</a:t>
            </a:r>
            <a:r>
              <a:rPr lang="en-US" sz="800" dirty="0"/>
              <a:t> project. </a:t>
            </a:r>
            <a:r>
              <a:rPr lang="en-US" sz="800" dirty="0"/>
              <a:t>It includes </a:t>
            </a:r>
            <a:r>
              <a:rPr lang="en-US" sz="800" dirty="0"/>
              <a:t>full-text search, hit highlighting, faceted search, dynamic clustering, database integration, and rich document </a:t>
            </a:r>
            <a:r>
              <a:rPr lang="en-US" sz="800" dirty="0"/>
              <a:t>handling</a:t>
            </a:r>
            <a:r>
              <a:rPr lang="en-US" sz="800" dirty="0"/>
              <a:t>. </a:t>
            </a:r>
            <a:r>
              <a:rPr lang="en-US" sz="800" dirty="0"/>
              <a:t>And provides </a:t>
            </a:r>
            <a:r>
              <a:rPr lang="en-US" sz="800" dirty="0"/>
              <a:t>distributed search and index </a:t>
            </a:r>
            <a:r>
              <a:rPr lang="en-US" sz="800" dirty="0"/>
              <a:t>replication</a:t>
            </a:r>
            <a:r>
              <a:rPr lang="en-US" sz="800" dirty="0" smtClean="0"/>
              <a:t>.</a:t>
            </a:r>
            <a:endParaRPr lang="en-US" sz="8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706" y="2684835"/>
            <a:ext cx="306271" cy="573838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183731" y="2693504"/>
            <a:ext cx="2870345" cy="428203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/>
              <a:t>Impala</a:t>
            </a:r>
            <a:r>
              <a:rPr lang="en-US" sz="800" dirty="0"/>
              <a:t> is </a:t>
            </a:r>
            <a:r>
              <a:rPr lang="en-US" sz="800" dirty="0" err="1"/>
              <a:t>Cloudera's</a:t>
            </a:r>
            <a:r>
              <a:rPr lang="en-US" sz="800" dirty="0"/>
              <a:t> open source massively parallel processing (MPP) SQL query engine for data stored in a computer cluster running Apache Hadoop.</a:t>
            </a:r>
            <a:endParaRPr lang="en-US" sz="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1924" y="3341932"/>
            <a:ext cx="884827" cy="25954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5727115" y="3334058"/>
            <a:ext cx="2870345" cy="551314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 smtClean="0"/>
              <a:t>MongoDB</a:t>
            </a:r>
            <a:r>
              <a:rPr lang="en-US" sz="800" dirty="0" smtClean="0"/>
              <a:t> is </a:t>
            </a:r>
            <a:r>
              <a:rPr lang="en-US" sz="800" dirty="0"/>
              <a:t>a cross-platform document-oriented database. Classified as a </a:t>
            </a:r>
            <a:r>
              <a:rPr lang="en-US" sz="800" dirty="0" err="1"/>
              <a:t>NoSQL</a:t>
            </a:r>
            <a:r>
              <a:rPr lang="en-US" sz="800" dirty="0"/>
              <a:t> database, MongoDB eschews the traditional table-based relational database structure in favor of JSON-like documents </a:t>
            </a:r>
          </a:p>
        </p:txBody>
      </p:sp>
    </p:spTree>
    <p:extLst>
      <p:ext uri="{BB962C8B-B14F-4D97-AF65-F5344CB8AC3E}">
        <p14:creationId xmlns:p14="http://schemas.microsoft.com/office/powerpoint/2010/main" val="158904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298" y="1016996"/>
            <a:ext cx="730956" cy="1550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65901" y="837771"/>
            <a:ext cx="473724" cy="185825"/>
          </a:xfrm>
          <a:prstGeom prst="rect">
            <a:avLst/>
          </a:prstGeom>
          <a:noFill/>
        </p:spPr>
        <p:txBody>
          <a:bodyPr wrap="none" lIns="58299" tIns="29151" rIns="58299" bIns="29151" rtlCol="0">
            <a:spAutoFit/>
          </a:bodyPr>
          <a:lstStyle/>
          <a:p>
            <a:r>
              <a:rPr lang="en-US" sz="800" b="1" dirty="0"/>
              <a:t>Security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49966" y="976175"/>
            <a:ext cx="2870345" cy="428203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/>
              <a:t>Knox </a:t>
            </a:r>
            <a:r>
              <a:rPr lang="en-US" sz="800" dirty="0"/>
              <a:t>(perimeter security) is a REST gateway for Hadoop providing network isolation, SSO, authentication, authorization and auditing </a:t>
            </a:r>
            <a:r>
              <a:rPr lang="en-US" sz="800" dirty="0" smtClean="0"/>
              <a:t>functions</a:t>
            </a:r>
            <a:r>
              <a:rPr lang="en-US" sz="800" dirty="0"/>
              <a:t>.</a:t>
            </a:r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5749966" y="1537623"/>
            <a:ext cx="2870345" cy="551314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 smtClean="0"/>
              <a:t>Ranger </a:t>
            </a:r>
            <a:r>
              <a:rPr lang="en-US" sz="800" dirty="0"/>
              <a:t>(security management) is a framework to monitor and manage security </a:t>
            </a:r>
            <a:r>
              <a:rPr lang="en-US" sz="800" dirty="0" smtClean="0"/>
              <a:t>assets across a cluster. It </a:t>
            </a:r>
            <a:r>
              <a:rPr lang="en-US" sz="800" dirty="0"/>
              <a:t>provides central administration, monitoring and security hooks for Hadoop applications.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Hadoop Ecosystems At A Glance</a:t>
            </a:r>
            <a:endParaRPr lang="en-US" sz="4000" dirty="0"/>
          </a:p>
        </p:txBody>
      </p:sp>
      <p:sp>
        <p:nvSpPr>
          <p:cNvPr id="34" name="TextBox 33"/>
          <p:cNvSpPr txBox="1"/>
          <p:nvPr/>
        </p:nvSpPr>
        <p:spPr>
          <a:xfrm>
            <a:off x="1266464" y="2481875"/>
            <a:ext cx="2870345" cy="428203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/>
              <a:t>Storm</a:t>
            </a:r>
            <a:r>
              <a:rPr lang="en-US" sz="800" dirty="0"/>
              <a:t> </a:t>
            </a:r>
            <a:r>
              <a:rPr lang="en-US" sz="800" dirty="0" smtClean="0"/>
              <a:t>is a distributed </a:t>
            </a:r>
            <a:r>
              <a:rPr lang="en-US" sz="800" dirty="0"/>
              <a:t>real-time computation system for processing fast, large streams of data. Storm topologies can be written in any programming </a:t>
            </a:r>
            <a:r>
              <a:rPr lang="en-US" sz="800" dirty="0"/>
              <a:t>language</a:t>
            </a:r>
            <a:r>
              <a:rPr lang="en-US" sz="800" dirty="0" smtClean="0"/>
              <a:t>.</a:t>
            </a:r>
            <a:endParaRPr lang="en-US" sz="8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15" y="1664364"/>
            <a:ext cx="893613" cy="20417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260722" y="1599625"/>
            <a:ext cx="2870345" cy="305093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/>
              <a:t>Scoop</a:t>
            </a:r>
            <a:r>
              <a:rPr lang="en-US" sz="800" dirty="0"/>
              <a:t> is a tool that efficiently transfers bulk data between Hadoop and structured </a:t>
            </a:r>
            <a:r>
              <a:rPr lang="en-US" sz="800" dirty="0" err="1"/>
              <a:t>datastores</a:t>
            </a:r>
            <a:r>
              <a:rPr lang="en-US" sz="800" dirty="0"/>
              <a:t> such as relational databases</a:t>
            </a:r>
            <a:r>
              <a:rPr lang="en-US" sz="800" dirty="0" smtClean="0"/>
              <a:t>.</a:t>
            </a:r>
            <a:endParaRPr lang="en-US" sz="8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06" y="1981362"/>
            <a:ext cx="579434" cy="434576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260722" y="2015214"/>
            <a:ext cx="2870345" cy="305093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/>
              <a:t>Flume</a:t>
            </a:r>
            <a:r>
              <a:rPr lang="en-US" sz="800" dirty="0"/>
              <a:t> is a distributed service to collect, aggregate and move large amounts of streaming data into HDFS</a:t>
            </a:r>
            <a:r>
              <a:rPr lang="en-US" sz="800" dirty="0" smtClean="0"/>
              <a:t>.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784" y="1548784"/>
            <a:ext cx="1039252" cy="2598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408" y="1065202"/>
            <a:ext cx="258953" cy="40396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260722" y="1099285"/>
            <a:ext cx="2870345" cy="305093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/>
              <a:t>Kafka</a:t>
            </a:r>
            <a:r>
              <a:rPr lang="en-US" sz="800" dirty="0"/>
              <a:t> is publish-subscribe messaging rethought as a distributed commit log.</a:t>
            </a:r>
            <a:endParaRPr lang="en-US" sz="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045" y="3060261"/>
            <a:ext cx="291316" cy="39724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266464" y="3060261"/>
            <a:ext cx="2870345" cy="305093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 err="1" smtClean="0"/>
              <a:t>Nifi</a:t>
            </a:r>
            <a:r>
              <a:rPr lang="en-US" sz="800" b="1" dirty="0" smtClean="0"/>
              <a:t> </a:t>
            </a:r>
            <a:r>
              <a:rPr lang="en-US" sz="800" dirty="0" smtClean="0"/>
              <a:t>is </a:t>
            </a:r>
            <a:r>
              <a:rPr lang="en-US" sz="800" dirty="0"/>
              <a:t>an easy to use, powerful, and reliable system to process and distribute data.</a:t>
            </a:r>
            <a:endParaRPr lang="en-US" sz="800" dirty="0"/>
          </a:p>
        </p:txBody>
      </p:sp>
      <p:sp>
        <p:nvSpPr>
          <p:cNvPr id="42" name="TextBox 41"/>
          <p:cNvSpPr txBox="1"/>
          <p:nvPr/>
        </p:nvSpPr>
        <p:spPr>
          <a:xfrm>
            <a:off x="1738760" y="837771"/>
            <a:ext cx="1059701" cy="181982"/>
          </a:xfrm>
          <a:prstGeom prst="rect">
            <a:avLst/>
          </a:prstGeom>
          <a:noFill/>
        </p:spPr>
        <p:txBody>
          <a:bodyPr wrap="none" lIns="58299" tIns="29151" rIns="58299" bIns="29151" rtlCol="0">
            <a:spAutoFit/>
          </a:bodyPr>
          <a:lstStyle/>
          <a:p>
            <a:r>
              <a:rPr lang="en-US" sz="800" b="1" dirty="0" smtClean="0"/>
              <a:t>Ingest and Integration</a:t>
            </a:r>
            <a:endParaRPr lang="en-US" sz="8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112" y="3719771"/>
            <a:ext cx="634102" cy="27715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266464" y="3624105"/>
            <a:ext cx="2870345" cy="551314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 err="1" smtClean="0"/>
              <a:t>Samza</a:t>
            </a:r>
            <a:r>
              <a:rPr lang="en-US" sz="800" dirty="0" smtClean="0"/>
              <a:t> </a:t>
            </a:r>
            <a:r>
              <a:rPr lang="en-US" sz="800" dirty="0"/>
              <a:t>is a distributed stream processing framework. It uses Apache Kafka for messaging, and Apache Hadoop YARN to provide fault tolerance, processor isolation, security, and resource management.</a:t>
            </a:r>
            <a:endParaRPr lang="en-US" sz="8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0474" y="2186967"/>
            <a:ext cx="668737" cy="49735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749966" y="2186967"/>
            <a:ext cx="2870345" cy="551314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 smtClean="0"/>
              <a:t>Sentry </a:t>
            </a:r>
            <a:r>
              <a:rPr lang="en-US" sz="800" dirty="0" smtClean="0"/>
              <a:t>is </a:t>
            </a:r>
            <a:r>
              <a:rPr lang="en-US" sz="800" dirty="0"/>
              <a:t>a system for enforcing fine grained role based authorization to data and metadata stored on a Hadoop cluster. Apache Sentry is currently undergoing Incubation at the Apache Software Foundation.</a:t>
            </a:r>
            <a:endParaRPr lang="en-US" sz="8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415" y="2594349"/>
            <a:ext cx="960933" cy="30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7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33006F"/>
                </a:solidFill>
              </a:rPr>
              <a:t>Hadoop Ecosystems At A Glance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648380" y="837771"/>
            <a:ext cx="630698" cy="181982"/>
          </a:xfrm>
          <a:prstGeom prst="rect">
            <a:avLst/>
          </a:prstGeom>
          <a:noFill/>
        </p:spPr>
        <p:txBody>
          <a:bodyPr wrap="none" lIns="58299" tIns="29151" rIns="58299" bIns="29151" rtlCol="0">
            <a:spAutoFit/>
          </a:bodyPr>
          <a:lstStyle/>
          <a:p>
            <a:r>
              <a:rPr lang="en-US" sz="800" b="1" dirty="0" smtClean="0"/>
              <a:t>Governance</a:t>
            </a:r>
            <a:endParaRPr lang="en-US" sz="800" b="1" dirty="0"/>
          </a:p>
        </p:txBody>
      </p:sp>
      <p:pic>
        <p:nvPicPr>
          <p:cNvPr id="29" name="Picture 28" descr="falcon-ico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7" y="1119903"/>
            <a:ext cx="376792" cy="37644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170342" y="1079083"/>
            <a:ext cx="2870345" cy="428203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/>
              <a:t>Falcon</a:t>
            </a:r>
            <a:r>
              <a:rPr lang="en-US" sz="800" dirty="0"/>
              <a:t> is a data governance engine that defines </a:t>
            </a:r>
            <a:r>
              <a:rPr lang="en-US" sz="800" dirty="0" err="1"/>
              <a:t>Oozie</a:t>
            </a:r>
            <a:r>
              <a:rPr lang="en-US" sz="800" dirty="0"/>
              <a:t> data pipelines, monitors those pipelines (in coordination with </a:t>
            </a:r>
            <a:r>
              <a:rPr lang="en-US" sz="800" dirty="0" err="1"/>
              <a:t>Ambari</a:t>
            </a:r>
            <a:r>
              <a:rPr lang="en-US" sz="800" dirty="0"/>
              <a:t>), and tracks those pipelines for dependencies and audits</a:t>
            </a:r>
            <a:r>
              <a:rPr lang="en-US" sz="800" dirty="0" smtClean="0"/>
              <a:t>.</a:t>
            </a:r>
            <a:endParaRPr lang="en-US" sz="8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18" y="1745318"/>
            <a:ext cx="832715" cy="16654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170342" y="1690444"/>
            <a:ext cx="2870345" cy="551314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/>
              <a:t>Atlas</a:t>
            </a:r>
            <a:r>
              <a:rPr lang="en-US" sz="800" dirty="0"/>
              <a:t> is a scalable and extensible set of core foundational governance services – enabling enterprises to effectively and efficiently meet their compliance requirements within Hadoop and allows integration with the whole enterprise data ecosystem</a:t>
            </a:r>
            <a:r>
              <a:rPr lang="en-US" sz="800" dirty="0" smtClean="0"/>
              <a:t>.</a:t>
            </a:r>
            <a:endParaRPr lang="en-US" sz="8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123" y="1708114"/>
            <a:ext cx="974394" cy="17173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275778" y="837771"/>
            <a:ext cx="1319569" cy="185825"/>
          </a:xfrm>
          <a:prstGeom prst="rect">
            <a:avLst/>
          </a:prstGeom>
          <a:noFill/>
        </p:spPr>
        <p:txBody>
          <a:bodyPr wrap="none" lIns="58299" tIns="29151" rIns="58299" bIns="29151" rtlCol="0">
            <a:spAutoFit/>
          </a:bodyPr>
          <a:lstStyle/>
          <a:p>
            <a:r>
              <a:rPr lang="en-US" sz="800" b="1" dirty="0"/>
              <a:t>Operations &amp; Management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641510" y="1626583"/>
            <a:ext cx="2870345" cy="428203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 err="1"/>
              <a:t>Oozie</a:t>
            </a:r>
            <a:r>
              <a:rPr lang="en-US" sz="800" dirty="0"/>
              <a:t> (job scheduling) </a:t>
            </a:r>
            <a:r>
              <a:rPr lang="en-US" sz="800" dirty="0" err="1"/>
              <a:t>Oozie</a:t>
            </a:r>
            <a:r>
              <a:rPr lang="en-US" sz="800" dirty="0"/>
              <a:t> enables administrators to build complex data transformations, enables greater control over long-running jobs and can schedule repetitions of those jobs</a:t>
            </a:r>
            <a:r>
              <a:rPr lang="en-US" sz="800" dirty="0" smtClean="0"/>
              <a:t>.</a:t>
            </a:r>
            <a:endParaRPr lang="en-US" sz="8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748" y="2202874"/>
            <a:ext cx="399143" cy="29935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641509" y="2124371"/>
            <a:ext cx="2947420" cy="551314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 err="1"/>
              <a:t>Ambari</a:t>
            </a:r>
            <a:r>
              <a:rPr lang="en-US" sz="800" b="1" dirty="0"/>
              <a:t> </a:t>
            </a:r>
            <a:r>
              <a:rPr lang="en-US" sz="800" dirty="0"/>
              <a:t>(cluster management) is an operational</a:t>
            </a:r>
          </a:p>
          <a:p>
            <a:r>
              <a:rPr lang="en-US" sz="800" dirty="0"/>
              <a:t>framework to provision, manage and monitor Hadoop clusters. </a:t>
            </a:r>
            <a:r>
              <a:rPr lang="en-US" sz="800" dirty="0"/>
              <a:t>It includes a web interface for administrators to start/stop/test services and change configurations</a:t>
            </a:r>
            <a:r>
              <a:rPr lang="en-US" sz="800" dirty="0" smtClean="0"/>
              <a:t>.</a:t>
            </a:r>
            <a:endParaRPr lang="en-US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5641510" y="999440"/>
            <a:ext cx="2870345" cy="551314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/>
              <a:t>Zookeeper</a:t>
            </a:r>
            <a:r>
              <a:rPr lang="en-US" sz="800" dirty="0"/>
              <a:t> is a distributed configuration and synchronization service and a naming registry for distributed. Distributed applications use Zookeeper to store and mediate updates to</a:t>
            </a:r>
          </a:p>
          <a:p>
            <a:r>
              <a:rPr lang="en-US" sz="800" dirty="0"/>
              <a:t>important configuration information</a:t>
            </a:r>
            <a:r>
              <a:rPr lang="en-US" sz="800" dirty="0" smtClean="0"/>
              <a:t>.</a:t>
            </a:r>
            <a:endParaRPr lang="en-US" sz="80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1103" y="1021832"/>
            <a:ext cx="434437" cy="46360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6445" y="3010056"/>
            <a:ext cx="482401" cy="29044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650296" y="3023439"/>
            <a:ext cx="2847374" cy="305093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/>
              <a:t>Zeppelin</a:t>
            </a:r>
            <a:r>
              <a:rPr lang="en-US" sz="800" dirty="0"/>
              <a:t> </a:t>
            </a:r>
            <a:r>
              <a:rPr lang="en-US" sz="800" dirty="0" smtClean="0"/>
              <a:t>is a web</a:t>
            </a:r>
            <a:r>
              <a:rPr lang="en-US" sz="800" dirty="0"/>
              <a:t>-based notebook that enables interactive data analytics. </a:t>
            </a:r>
            <a:endParaRPr lang="en-US" sz="8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0630" y="3548961"/>
            <a:ext cx="837169" cy="181122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5650296" y="3493176"/>
            <a:ext cx="2947420" cy="551314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/>
              <a:t>Hue </a:t>
            </a:r>
            <a:r>
              <a:rPr lang="en-US" sz="800" dirty="0"/>
              <a:t>(Hadoop Use Experience) Web interface that supports Apache Hadoop and its ecosystem. </a:t>
            </a:r>
            <a:r>
              <a:rPr lang="en-US" sz="800" dirty="0"/>
              <a:t>Hue aggregates the most common Apache Hadoop components into a single interface and targets the user experience</a:t>
            </a:r>
            <a:r>
              <a:rPr lang="en-US" sz="800" dirty="0" smtClean="0"/>
              <a:t>.</a:t>
            </a:r>
            <a:endParaRPr lang="en-US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6535019" y="2828074"/>
            <a:ext cx="747516" cy="181982"/>
          </a:xfrm>
          <a:prstGeom prst="rect">
            <a:avLst/>
          </a:prstGeom>
          <a:noFill/>
        </p:spPr>
        <p:txBody>
          <a:bodyPr wrap="none" lIns="58299" tIns="29151" rIns="58299" bIns="29151" rtlCol="0">
            <a:spAutoFit/>
          </a:bodyPr>
          <a:lstStyle/>
          <a:p>
            <a:r>
              <a:rPr lang="en-US" sz="800" b="1" dirty="0" smtClean="0"/>
              <a:t>End User Tools</a:t>
            </a:r>
            <a:endParaRPr 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40046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3808" y="956791"/>
            <a:ext cx="494252" cy="185825"/>
          </a:xfrm>
          <a:prstGeom prst="rect">
            <a:avLst/>
          </a:prstGeom>
          <a:noFill/>
        </p:spPr>
        <p:txBody>
          <a:bodyPr wrap="none" lIns="58299" tIns="29151" rIns="58299" bIns="29151" rtlCol="0">
            <a:spAutoFit/>
          </a:bodyPr>
          <a:lstStyle/>
          <a:p>
            <a:r>
              <a:rPr lang="en-US" sz="800" b="1" dirty="0"/>
              <a:t>Libraries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81625" y="869639"/>
            <a:ext cx="656513" cy="185825"/>
          </a:xfrm>
          <a:prstGeom prst="rect">
            <a:avLst/>
          </a:prstGeom>
          <a:noFill/>
        </p:spPr>
        <p:txBody>
          <a:bodyPr wrap="none" lIns="58299" tIns="29151" rIns="58299" bIns="29151" rtlCol="0">
            <a:spAutoFit/>
          </a:bodyPr>
          <a:lstStyle/>
          <a:p>
            <a:r>
              <a:rPr lang="en-US" sz="800" b="1" dirty="0"/>
              <a:t>File Formats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946" y="1144706"/>
            <a:ext cx="1021522" cy="2381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52974" y="1063530"/>
            <a:ext cx="2602706" cy="566699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/>
              <a:t>Avro </a:t>
            </a:r>
            <a:r>
              <a:rPr lang="en-US" sz="800" dirty="0"/>
              <a:t>A data serialization system.  Provides, Rich data </a:t>
            </a:r>
            <a:r>
              <a:rPr lang="en-US" sz="800" dirty="0" err="1"/>
              <a:t>structures.A</a:t>
            </a:r>
            <a:r>
              <a:rPr lang="en-US" sz="800" dirty="0"/>
              <a:t> compact, fast, binary data format.</a:t>
            </a:r>
          </a:p>
          <a:p>
            <a:r>
              <a:rPr lang="en-US" sz="800" dirty="0"/>
              <a:t>A container file, to store persistent data.</a:t>
            </a:r>
          </a:p>
          <a:p>
            <a:r>
              <a:rPr lang="en-US" sz="800" b="1" dirty="0"/>
              <a:t>Ver:</a:t>
            </a:r>
            <a:r>
              <a:rPr lang="en-US" sz="800" dirty="0"/>
              <a:t> 1.7.4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51206" y="1198196"/>
            <a:ext cx="2489345" cy="439740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/>
              <a:t>Mahout</a:t>
            </a:r>
            <a:r>
              <a:rPr lang="en-US" sz="800" dirty="0"/>
              <a:t> is a suite of machine learning libraries designed to be scalable and robust</a:t>
            </a:r>
          </a:p>
          <a:p>
            <a:r>
              <a:rPr lang="en-US" sz="800" b="1" dirty="0"/>
              <a:t>Ver:</a:t>
            </a:r>
            <a:r>
              <a:rPr lang="en-US" sz="800" dirty="0"/>
              <a:t> 0.9.0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52974" y="1648627"/>
            <a:ext cx="2602706" cy="674424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/>
              <a:t>ORC </a:t>
            </a:r>
            <a:r>
              <a:rPr lang="en-US" sz="800" dirty="0"/>
              <a:t>The Optimized Row Columnar (ORC) file format, part of Hive, provides a highly efficient way to store Hive data. It was designed to overcome limitations of the other Hive file formats. </a:t>
            </a:r>
            <a:r>
              <a:rPr lang="en-US" sz="800" dirty="0"/>
              <a:t>Using ORC files improves performance when Hive is reading, writing, and processing data</a:t>
            </a:r>
            <a:r>
              <a:rPr lang="en-US" sz="800" dirty="0" smtClean="0"/>
              <a:t>.</a:t>
            </a:r>
            <a:endParaRPr lang="en-US" sz="800" dirty="0"/>
          </a:p>
        </p:txBody>
      </p:sp>
      <p:sp>
        <p:nvSpPr>
          <p:cNvPr id="28" name="TextBox 27"/>
          <p:cNvSpPr txBox="1"/>
          <p:nvPr/>
        </p:nvSpPr>
        <p:spPr>
          <a:xfrm>
            <a:off x="5852974" y="3020333"/>
            <a:ext cx="2602706" cy="305093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/>
              <a:t>Thrift </a:t>
            </a:r>
            <a:r>
              <a:rPr lang="en-US" sz="800" dirty="0"/>
              <a:t>is a data serialization system that allows you to define data types and service interfaces in a simple definition file.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28419" y="3018425"/>
            <a:ext cx="589843" cy="305093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1600" dirty="0" smtClean="0">
                <a:latin typeface="Helvetica Neue"/>
                <a:cs typeface="Helvetica Neue"/>
              </a:rPr>
              <a:t>Thrift</a:t>
            </a:r>
            <a:endParaRPr lang="en-US" sz="1600" dirty="0">
              <a:latin typeface="Helvetica Neue"/>
              <a:cs typeface="Helvetica Neue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27" y="1851992"/>
            <a:ext cx="972501" cy="17971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351206" y="1794039"/>
            <a:ext cx="2489345" cy="312782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/>
              <a:t>Cascading</a:t>
            </a:r>
            <a:r>
              <a:rPr lang="en-US" sz="800" dirty="0"/>
              <a:t> is an application development platform for building Data applications on Apache Hadoop. </a:t>
            </a:r>
            <a:r>
              <a:rPr lang="en-US" sz="800" b="1" dirty="0"/>
              <a:t>Ver:</a:t>
            </a:r>
            <a:r>
              <a:rPr lang="en-US" sz="800" dirty="0"/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29" y="1198196"/>
            <a:ext cx="972499" cy="393528"/>
          </a:xfrm>
          <a:prstGeom prst="rect">
            <a:avLst/>
          </a:prstGeom>
        </p:spPr>
      </p:pic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33006F"/>
                </a:solidFill>
              </a:rPr>
              <a:t>Hadoop Ecosystems At A Glance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034" y="1756698"/>
            <a:ext cx="768228" cy="3115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4842" y="2403925"/>
            <a:ext cx="888171" cy="23621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852974" y="2372413"/>
            <a:ext cx="2602706" cy="551314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/>
              <a:t>Parquet</a:t>
            </a:r>
            <a:r>
              <a:rPr lang="en-US" sz="800" dirty="0"/>
              <a:t> is a columnar storage format available to any project in the Hadoop ecosystem, regardless of the choice of data processing framework, data model or programming language.</a:t>
            </a:r>
            <a:endParaRPr lang="en-US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1358989" y="2286341"/>
            <a:ext cx="2489345" cy="551314"/>
          </a:xfrm>
          <a:prstGeom prst="rect">
            <a:avLst/>
          </a:prstGeom>
          <a:noFill/>
        </p:spPr>
        <p:txBody>
          <a:bodyPr wrap="square" lIns="58299" tIns="29151" rIns="58299" bIns="29151" rtlCol="0">
            <a:spAutoFit/>
          </a:bodyPr>
          <a:lstStyle/>
          <a:p>
            <a:r>
              <a:rPr lang="en-US" sz="800" b="1" dirty="0" err="1" smtClean="0"/>
              <a:t>DataFu</a:t>
            </a:r>
            <a:r>
              <a:rPr lang="en-US" sz="800" b="1" dirty="0" smtClean="0"/>
              <a:t> </a:t>
            </a:r>
            <a:r>
              <a:rPr lang="en-US" sz="800" dirty="0" smtClean="0"/>
              <a:t>is </a:t>
            </a:r>
            <a:r>
              <a:rPr lang="en-US" sz="800" dirty="0"/>
              <a:t>a collection of libraries for working with large-scale data in Hadoop. The project was inspired by the need for stable, well-tested libraries for data mining and statistics.</a:t>
            </a:r>
            <a:endParaRPr lang="en-US" sz="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032" y="2372413"/>
            <a:ext cx="847547" cy="2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9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 Teams for Course Project</a:t>
            </a:r>
          </a:p>
          <a:p>
            <a:r>
              <a:rPr lang="en-US" dirty="0" smtClean="0"/>
              <a:t>Look around the Sandbox and get comfortable.</a:t>
            </a:r>
          </a:p>
          <a:p>
            <a:pPr lvl="1"/>
            <a:r>
              <a:rPr lang="en-US" dirty="0" err="1" smtClean="0"/>
              <a:t>Ambari</a:t>
            </a:r>
            <a:r>
              <a:rPr lang="en-US" dirty="0" smtClean="0"/>
              <a:t> – Port 8080</a:t>
            </a:r>
          </a:p>
          <a:p>
            <a:pPr lvl="1"/>
            <a:r>
              <a:rPr lang="en-US" dirty="0" smtClean="0"/>
              <a:t>Hue – Port 8000</a:t>
            </a:r>
          </a:p>
          <a:p>
            <a:r>
              <a:rPr lang="en-US" dirty="0" smtClean="0"/>
              <a:t>Watch the video at: </a:t>
            </a:r>
            <a:r>
              <a:rPr lang="en-US" dirty="0">
                <a:solidFill>
                  <a:schemeClr val="tx1"/>
                </a:solidFill>
              </a:rPr>
              <a:t>http://</a:t>
            </a:r>
            <a:r>
              <a:rPr lang="en-US" dirty="0" err="1">
                <a:solidFill>
                  <a:schemeClr val="tx1"/>
                </a:solidFill>
              </a:rPr>
              <a:t>www.experfy.com</a:t>
            </a:r>
            <a:r>
              <a:rPr lang="en-US" dirty="0">
                <a:solidFill>
                  <a:schemeClr val="tx1"/>
                </a:solidFill>
              </a:rPr>
              <a:t>/blog/</a:t>
            </a:r>
            <a:r>
              <a:rPr lang="en-US" dirty="0" err="1">
                <a:solidFill>
                  <a:schemeClr val="tx1"/>
                </a:solidFill>
              </a:rPr>
              <a:t>cloudera</a:t>
            </a:r>
            <a:r>
              <a:rPr lang="en-US" dirty="0">
                <a:solidFill>
                  <a:schemeClr val="tx1"/>
                </a:solidFill>
              </a:rPr>
              <a:t>-</a:t>
            </a:r>
            <a:r>
              <a:rPr lang="en-US" dirty="0" err="1">
                <a:solidFill>
                  <a:schemeClr val="tx1"/>
                </a:solidFill>
              </a:rPr>
              <a:t>vs</a:t>
            </a:r>
            <a:r>
              <a:rPr lang="en-US" dirty="0">
                <a:solidFill>
                  <a:schemeClr val="tx1"/>
                </a:solidFill>
              </a:rPr>
              <a:t>-</a:t>
            </a:r>
            <a:r>
              <a:rPr lang="en-US" dirty="0" err="1">
                <a:solidFill>
                  <a:schemeClr val="tx1"/>
                </a:solidFill>
              </a:rPr>
              <a:t>hortonworks</a:t>
            </a:r>
            <a:r>
              <a:rPr lang="en-US" dirty="0">
                <a:solidFill>
                  <a:schemeClr val="tx1"/>
                </a:solidFill>
              </a:rPr>
              <a:t>-comparing-</a:t>
            </a:r>
            <a:r>
              <a:rPr lang="en-US" dirty="0" err="1">
                <a:solidFill>
                  <a:schemeClr val="tx1"/>
                </a:solidFill>
              </a:rPr>
              <a:t>hadoop</a:t>
            </a:r>
            <a:r>
              <a:rPr lang="en-US" dirty="0">
                <a:solidFill>
                  <a:schemeClr val="tx1"/>
                </a:solidFill>
              </a:rPr>
              <a:t>-distributions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742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Additional 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http://www.experfy.com/blog/cloudera-vs-hortonworks-comparing-hadoop-distributions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http://hortonworks.com/community/forums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https://community.cloudera.com</a:t>
            </a:r>
            <a:r>
              <a:rPr lang="en-US" dirty="0" smtClean="0">
                <a:solidFill>
                  <a:schemeClr val="tx1"/>
                </a:solidFill>
              </a:rPr>
              <a:t>/ </a:t>
            </a:r>
          </a:p>
          <a:p>
            <a:r>
              <a:rPr lang="en-US" dirty="0">
                <a:solidFill>
                  <a:schemeClr val="tx1"/>
                </a:solidFill>
              </a:rPr>
              <a:t>http://blog.cloudera.com/blog/category/use-case</a:t>
            </a:r>
            <a:r>
              <a:rPr lang="en-US" dirty="0" smtClean="0">
                <a:solidFill>
                  <a:schemeClr val="tx1"/>
                </a:solidFill>
              </a:rPr>
              <a:t>/ </a:t>
            </a:r>
          </a:p>
          <a:p>
            <a:r>
              <a:rPr lang="en-US" dirty="0">
                <a:solidFill>
                  <a:schemeClr val="tx1"/>
                </a:solidFill>
              </a:rPr>
              <a:t>http://</a:t>
            </a:r>
            <a:r>
              <a:rPr lang="en-US" dirty="0" err="1">
                <a:solidFill>
                  <a:schemeClr val="tx1"/>
                </a:solidFill>
              </a:rPr>
              <a:t>hortonworks.com</a:t>
            </a:r>
            <a:r>
              <a:rPr lang="en-US" dirty="0">
                <a:solidFill>
                  <a:schemeClr val="tx1"/>
                </a:solidFill>
              </a:rPr>
              <a:t>/developer/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http://www.cloudera.com/content/cloudera/en/developers/</a:t>
            </a:r>
            <a:r>
              <a:rPr lang="en-US" dirty="0" smtClean="0">
                <a:solidFill>
                  <a:schemeClr val="tx1"/>
                </a:solidFill>
              </a:rPr>
              <a:t>home.html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Chapter 4 – </a:t>
            </a:r>
            <a:r>
              <a:rPr lang="en-US" dirty="0" err="1" smtClean="0">
                <a:solidFill>
                  <a:schemeClr val="tx1"/>
                </a:solidFill>
              </a:rPr>
              <a:t>Sammer</a:t>
            </a:r>
            <a:r>
              <a:rPr lang="en-US" dirty="0" smtClean="0">
                <a:solidFill>
                  <a:schemeClr val="tx1"/>
                </a:solidFill>
              </a:rPr>
              <a:t>, Eric. Hadoop Operations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440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Use Cases in all verticals</a:t>
            </a:r>
            <a:endParaRPr lang="en-US" dirty="0"/>
          </a:p>
          <a:p>
            <a:r>
              <a:rPr lang="en-US" dirty="0" smtClean="0"/>
              <a:t>Use Cases across all Verticals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992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162664" y="983870"/>
            <a:ext cx="2801448" cy="2479191"/>
          </a:xfrm>
          <a:prstGeom prst="roundRect">
            <a:avLst>
              <a:gd name="adj" fmla="val 2942"/>
            </a:avLst>
          </a:prstGeom>
          <a:solidFill>
            <a:schemeClr val="accent4"/>
          </a:solidFill>
          <a:ln w="9525" cmpd="sng">
            <a:solidFill>
              <a:schemeClr val="bg1">
                <a:lumMod val="10000"/>
                <a:lumOff val="9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6" tIns="34294" rIns="68586" bIns="34294" rtlCol="0" anchor="ctr"/>
          <a:lstStyle/>
          <a:p>
            <a:pPr marL="44057" algn="ctr"/>
            <a:endParaRPr lang="en-US" sz="1500" b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Big Data Use Cases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4849813"/>
            <a:ext cx="2133600" cy="273050"/>
          </a:xfrm>
          <a:prstGeom prst="rect">
            <a:avLst/>
          </a:prstGeom>
        </p:spPr>
        <p:txBody>
          <a:bodyPr vert="horz" lIns="68586" tIns="34294" rIns="68586" bIns="34294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Arial"/>
              </a:rPr>
              <a:t>Page </a:t>
            </a:r>
            <a:fld id="{BE3614C6-9B97-DA43-9EC2-F206459474B6}" type="slidenum">
              <a:rPr lang="en-US">
                <a:solidFill>
                  <a:prstClr val="black"/>
                </a:solidFill>
                <a:latin typeface="Arial"/>
              </a:rPr>
              <a:pPr>
                <a:defRPr/>
              </a:pPr>
              <a:t>4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2240" y="1043724"/>
            <a:ext cx="2425261" cy="415700"/>
          </a:xfrm>
          <a:prstGeom prst="rect">
            <a:avLst/>
          </a:prstGeom>
        </p:spPr>
        <p:txBody>
          <a:bodyPr vert="horz" wrap="square" lIns="68586" tIns="34294" rIns="68586" bIns="34294" rtlCol="0">
            <a:noAutofit/>
          </a:bodyPr>
          <a:lstStyle>
            <a:defPPr>
              <a:defRPr lang="en-US"/>
            </a:defPPr>
            <a:lvl1pPr marL="285750" marR="0" indent="-28575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</a:defRPr>
            </a:lvl1pPr>
          </a:lstStyle>
          <a:p>
            <a:pPr marL="0" indent="0" algn="ctr">
              <a:buNone/>
            </a:pPr>
            <a:r>
              <a:rPr lang="en-US" sz="2100" b="1" dirty="0">
                <a:solidFill>
                  <a:schemeClr val="tx1"/>
                </a:solidFill>
              </a:rPr>
              <a:t>EDW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285" y="1459423"/>
            <a:ext cx="2704857" cy="1702802"/>
          </a:xfrm>
          <a:prstGeom prst="rect">
            <a:avLst/>
          </a:prstGeom>
        </p:spPr>
        <p:txBody>
          <a:bodyPr vert="horz" wrap="square" lIns="68586" tIns="68586" rIns="68586" bIns="68586" rtlCol="0">
            <a:noAutofit/>
          </a:bodyPr>
          <a:lstStyle/>
          <a:p>
            <a:pPr marL="214332" indent="-214332">
              <a:buFont typeface="Arial"/>
              <a:buChar char="•"/>
            </a:pPr>
            <a:r>
              <a:rPr lang="en-US" dirty="0" smtClean="0"/>
              <a:t>Low Cost and Scalable Storage</a:t>
            </a:r>
          </a:p>
          <a:p>
            <a:pPr marL="214332" indent="-214332">
              <a:buFont typeface="Arial"/>
              <a:buChar char="•"/>
            </a:pPr>
            <a:r>
              <a:rPr lang="en-US" dirty="0" smtClean="0"/>
              <a:t>ETL Offload</a:t>
            </a:r>
          </a:p>
          <a:p>
            <a:pPr marL="214332" indent="-214332">
              <a:buFont typeface="Arial"/>
              <a:buChar char="•"/>
            </a:pPr>
            <a:r>
              <a:rPr lang="en-US" dirty="0" smtClean="0"/>
              <a:t>Data Warehousing</a:t>
            </a:r>
          </a:p>
          <a:p>
            <a:pPr marL="214332" indent="-214332">
              <a:buFont typeface="Arial"/>
              <a:buChar char="•"/>
            </a:pPr>
            <a:r>
              <a:rPr lang="en-US" dirty="0" smtClean="0"/>
              <a:t>Master Data Management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164666" y="983870"/>
            <a:ext cx="2801448" cy="2479191"/>
            <a:chOff x="5791811" y="93368"/>
            <a:chExt cx="2801448" cy="2479191"/>
          </a:xfrm>
          <a:solidFill>
            <a:schemeClr val="accent4"/>
          </a:solidFill>
        </p:grpSpPr>
        <p:sp>
          <p:nvSpPr>
            <p:cNvPr id="28" name="Rounded Rectangle 27"/>
            <p:cNvSpPr/>
            <p:nvPr/>
          </p:nvSpPr>
          <p:spPr>
            <a:xfrm>
              <a:off x="5791811" y="93368"/>
              <a:ext cx="2801448" cy="2479191"/>
            </a:xfrm>
            <a:prstGeom prst="roundRect">
              <a:avLst>
                <a:gd name="adj" fmla="val 2942"/>
              </a:avLst>
            </a:prstGeom>
            <a:grpFill/>
            <a:ln w="9525" cmpd="sng">
              <a:solidFill>
                <a:schemeClr val="bg1">
                  <a:lumMod val="10000"/>
                  <a:lumOff val="90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86" tIns="34294" rIns="68586" bIns="34294" rtlCol="0" anchor="ctr"/>
            <a:lstStyle/>
            <a:p>
              <a:pPr marL="44057" algn="ctr"/>
              <a:endParaRPr lang="en-US" sz="1500" b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34480" y="153222"/>
              <a:ext cx="2425261" cy="415700"/>
            </a:xfrm>
            <a:prstGeom prst="rect">
              <a:avLst/>
            </a:prstGeom>
            <a:grpFill/>
          </p:spPr>
          <p:txBody>
            <a:bodyPr vert="horz" wrap="square" lIns="68586" tIns="34294" rIns="68586" bIns="34294" rtlCol="0">
              <a:noAutofit/>
            </a:bodyPr>
            <a:lstStyle>
              <a:defPPr>
                <a:defRPr lang="en-US"/>
              </a:defPPr>
              <a:lvl1pPr marL="285750" marR="0" indent="-28575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</a:defRPr>
              </a:lvl1pPr>
            </a:lstStyle>
            <a:p>
              <a:pPr marL="0" indent="0" algn="ctr">
                <a:buNone/>
              </a:pPr>
              <a:r>
                <a:rPr lang="en-US" sz="2100" b="1" dirty="0">
                  <a:solidFill>
                    <a:srgbClr val="33006F"/>
                  </a:solidFill>
                </a:rPr>
                <a:t>Analytics</a:t>
              </a:r>
              <a:endParaRPr lang="en-US" dirty="0">
                <a:solidFill>
                  <a:srgbClr val="33006F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842935" y="568921"/>
              <a:ext cx="2704857" cy="1702802"/>
            </a:xfrm>
            <a:prstGeom prst="rect">
              <a:avLst/>
            </a:prstGeom>
            <a:grpFill/>
          </p:spPr>
          <p:txBody>
            <a:bodyPr vert="horz" wrap="square" lIns="68586" tIns="68586" rIns="68586" bIns="68586" rtlCol="0">
              <a:noAutofit/>
            </a:bodyPr>
            <a:lstStyle/>
            <a:p>
              <a:pPr marL="214332" indent="-214332">
                <a:buFont typeface="Arial"/>
                <a:buChar char="•"/>
              </a:pPr>
              <a:r>
                <a:rPr lang="en-US" dirty="0" smtClean="0"/>
                <a:t>Batch Analytics</a:t>
              </a:r>
            </a:p>
            <a:p>
              <a:pPr marL="214332" indent="-214332">
                <a:buFont typeface="Arial"/>
                <a:buChar char="•"/>
              </a:pPr>
              <a:r>
                <a:rPr lang="en-US" dirty="0" smtClean="0"/>
                <a:t>Ad-Hoc Analytics</a:t>
              </a:r>
            </a:p>
            <a:p>
              <a:pPr marL="214332" indent="-214332">
                <a:buFont typeface="Arial"/>
                <a:buChar char="•"/>
              </a:pPr>
              <a:r>
                <a:rPr lang="en-US" dirty="0" smtClean="0"/>
                <a:t>Predictive Analytics</a:t>
              </a:r>
            </a:p>
            <a:p>
              <a:pPr marL="214332" indent="-214332">
                <a:buFont typeface="Arial"/>
                <a:buChar char="•"/>
              </a:pPr>
              <a:r>
                <a:rPr lang="en-US" dirty="0" smtClean="0"/>
                <a:t>Near Real-time Analytics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139176" y="983870"/>
            <a:ext cx="2801448" cy="2479191"/>
            <a:chOff x="3198505" y="1408622"/>
            <a:chExt cx="2801448" cy="2479191"/>
          </a:xfrm>
          <a:solidFill>
            <a:schemeClr val="accent4"/>
          </a:solidFill>
        </p:grpSpPr>
        <p:sp>
          <p:nvSpPr>
            <p:cNvPr id="23" name="Rounded Rectangle 22"/>
            <p:cNvSpPr/>
            <p:nvPr/>
          </p:nvSpPr>
          <p:spPr>
            <a:xfrm>
              <a:off x="3198505" y="1408622"/>
              <a:ext cx="2801448" cy="2479191"/>
            </a:xfrm>
            <a:prstGeom prst="roundRect">
              <a:avLst>
                <a:gd name="adj" fmla="val 2942"/>
              </a:avLst>
            </a:prstGeom>
            <a:grpFill/>
            <a:ln w="9525" cmpd="sng">
              <a:solidFill>
                <a:schemeClr val="bg1">
                  <a:lumMod val="10000"/>
                  <a:lumOff val="90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86" tIns="34294" rIns="68586" bIns="34294" rtlCol="0" anchor="ctr"/>
            <a:lstStyle/>
            <a:p>
              <a:pPr marL="44057" algn="ctr"/>
              <a:endParaRPr lang="en-US" sz="1500" b="1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66550" y="1468476"/>
              <a:ext cx="2425261" cy="415700"/>
            </a:xfrm>
            <a:prstGeom prst="rect">
              <a:avLst/>
            </a:prstGeom>
            <a:grpFill/>
          </p:spPr>
          <p:txBody>
            <a:bodyPr vert="horz" wrap="square" lIns="68586" tIns="34294" rIns="68586" bIns="34294" rtlCol="0">
              <a:noAutofit/>
            </a:bodyPr>
            <a:lstStyle>
              <a:defPPr>
                <a:defRPr lang="en-US"/>
              </a:defPPr>
              <a:lvl1pPr marL="285750" marR="0" indent="-28575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</a:defRPr>
              </a:lvl1pPr>
            </a:lstStyle>
            <a:p>
              <a:pPr marL="0" indent="0" algn="ctr">
                <a:buNone/>
              </a:pPr>
              <a:r>
                <a:rPr lang="en-US" sz="2100" b="1" dirty="0">
                  <a:solidFill>
                    <a:srgbClr val="33006F"/>
                  </a:solidFill>
                </a:rPr>
                <a:t>Modern Data Architectures</a:t>
              </a:r>
              <a:endParaRPr lang="en-US" dirty="0">
                <a:solidFill>
                  <a:srgbClr val="33006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78248" y="2137858"/>
              <a:ext cx="2704857" cy="1702802"/>
            </a:xfrm>
            <a:prstGeom prst="rect">
              <a:avLst/>
            </a:prstGeom>
            <a:grpFill/>
          </p:spPr>
          <p:txBody>
            <a:bodyPr vert="horz" wrap="square" lIns="68586" tIns="68586" rIns="68586" bIns="68586" rtlCol="0">
              <a:noAutofit/>
            </a:bodyPr>
            <a:lstStyle/>
            <a:p>
              <a:pPr marL="214332" indent="-214332">
                <a:buFont typeface="Arial"/>
                <a:buChar char="•"/>
              </a:pPr>
              <a:r>
                <a:rPr lang="en-US" dirty="0" smtClean="0"/>
                <a:t>Operations </a:t>
              </a:r>
              <a:r>
                <a:rPr lang="en-US" dirty="0" smtClean="0"/>
                <a:t>Serving Platform</a:t>
              </a:r>
            </a:p>
            <a:p>
              <a:pPr marL="214332" indent="-214332">
                <a:buFont typeface="Arial"/>
                <a:buChar char="•"/>
              </a:pPr>
              <a:r>
                <a:rPr lang="en-US" dirty="0" smtClean="0"/>
                <a:t>Lambda Architectures</a:t>
              </a:r>
            </a:p>
            <a:p>
              <a:pPr marL="214332" indent="-214332">
                <a:buFont typeface="Arial"/>
                <a:buChar char="•"/>
              </a:pPr>
              <a:r>
                <a:rPr lang="en-US" dirty="0" smtClean="0"/>
                <a:t>Complex Event Processing</a:t>
              </a:r>
            </a:p>
          </p:txBody>
        </p:sp>
      </p:grpSp>
      <p:sp>
        <p:nvSpPr>
          <p:cNvPr id="5" name="Left-Right Arrow 4"/>
          <p:cNvSpPr/>
          <p:nvPr/>
        </p:nvSpPr>
        <p:spPr>
          <a:xfrm>
            <a:off x="258344" y="3561588"/>
            <a:ext cx="8514236" cy="198870"/>
          </a:xfrm>
          <a:prstGeom prst="leftRightArrow">
            <a:avLst/>
          </a:prstGeom>
          <a:gradFill flip="none" rotWithShape="1">
            <a:gsLst>
              <a:gs pos="0">
                <a:srgbClr val="D50202">
                  <a:alpha val="64000"/>
                </a:srgbClr>
              </a:gs>
              <a:gs pos="100000">
                <a:srgbClr val="008000">
                  <a:alpha val="78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8344" y="3709474"/>
            <a:ext cx="1770894" cy="763833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/>
          <a:p>
            <a:pPr algn="ctr"/>
            <a:r>
              <a:rPr lang="en-US" dirty="0" smtClean="0"/>
              <a:t>Bottom Line Savings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090507" y="3704947"/>
            <a:ext cx="1770894" cy="763833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/>
          <a:p>
            <a:pPr algn="ctr"/>
            <a:r>
              <a:rPr lang="en-US" dirty="0" smtClean="0"/>
              <a:t>Top Line Growth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43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Vertical Use Cases</a:t>
            </a:r>
            <a:endParaRPr lang="en-US" dirty="0"/>
          </a:p>
        </p:txBody>
      </p:sp>
      <p:graphicFrame>
        <p:nvGraphicFramePr>
          <p:cNvPr id="264" name="Table 2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830236"/>
              </p:ext>
            </p:extLst>
          </p:nvPr>
        </p:nvGraphicFramePr>
        <p:xfrm>
          <a:off x="457200" y="855146"/>
          <a:ext cx="8352884" cy="3790089"/>
        </p:xfrm>
        <a:graphic>
          <a:graphicData uri="http://schemas.openxmlformats.org/drawingml/2006/table">
            <a:tbl>
              <a:tblPr firstRow="1" bandRow="1"/>
              <a:tblGrid>
                <a:gridCol w="1083002"/>
                <a:gridCol w="2108052"/>
                <a:gridCol w="860305"/>
                <a:gridCol w="860305"/>
                <a:gridCol w="860305"/>
                <a:gridCol w="860305"/>
                <a:gridCol w="860305"/>
                <a:gridCol w="860305"/>
              </a:tblGrid>
              <a:tr h="460782"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 smtClean="0">
                          <a:solidFill>
                            <a:schemeClr val="accent4">
                              <a:lumMod val="25000"/>
                            </a:schemeClr>
                          </a:solidFill>
                          <a:latin typeface="+mn-lt"/>
                          <a:cs typeface="Calibri"/>
                        </a:rPr>
                        <a:t>INDUSTRY</a:t>
                      </a:r>
                    </a:p>
                  </a:txBody>
                  <a:tcPr marL="68141" marR="68141" marT="0" marB="34062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 smtClean="0">
                          <a:solidFill>
                            <a:schemeClr val="accent4">
                              <a:lumMod val="25000"/>
                            </a:schemeClr>
                          </a:solidFill>
                          <a:latin typeface="+mn-lt"/>
                          <a:cs typeface="Calibri"/>
                        </a:rPr>
                        <a:t>USE CASE</a:t>
                      </a:r>
                    </a:p>
                  </a:txBody>
                  <a:tcPr marL="68141" marR="68141" marT="0" marB="34062" anchor="ctr">
                    <a:lnL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346075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kern="0" dirty="0" smtClean="0">
                          <a:solidFill>
                            <a:srgbClr val="353638"/>
                          </a:solidFill>
                          <a:cs typeface="Arial"/>
                        </a:rPr>
                        <a:t>Sentiment</a:t>
                      </a:r>
                    </a:p>
                    <a:p>
                      <a:pPr marL="346075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kern="0" dirty="0" smtClean="0">
                          <a:solidFill>
                            <a:srgbClr val="353638"/>
                          </a:solidFill>
                          <a:cs typeface="Arial"/>
                        </a:rPr>
                        <a:t>&amp; Web</a:t>
                      </a:r>
                    </a:p>
                  </a:txBody>
                  <a:tcPr marL="68141" marR="68141" marT="0" marB="34062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288925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kern="0" dirty="0" smtClean="0">
                          <a:solidFill>
                            <a:srgbClr val="353638"/>
                          </a:solidFill>
                          <a:cs typeface="Arial"/>
                        </a:rPr>
                        <a:t>Clickstream</a:t>
                      </a:r>
                    </a:p>
                    <a:p>
                      <a:pPr marL="288925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kern="0" dirty="0" smtClean="0">
                          <a:solidFill>
                            <a:srgbClr val="353638"/>
                          </a:solidFill>
                          <a:cs typeface="Arial"/>
                        </a:rPr>
                        <a:t>&amp; Behavior</a:t>
                      </a:r>
                    </a:p>
                  </a:txBody>
                  <a:tcPr marL="68141" marR="68141" marT="0" marB="34062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288925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kern="0" dirty="0" smtClean="0">
                          <a:solidFill>
                            <a:srgbClr val="353638"/>
                          </a:solidFill>
                          <a:cs typeface="Arial"/>
                        </a:rPr>
                        <a:t>Machine </a:t>
                      </a:r>
                      <a:br>
                        <a:rPr lang="en-US" sz="700" b="1" kern="0" dirty="0" smtClean="0">
                          <a:solidFill>
                            <a:srgbClr val="353638"/>
                          </a:solidFill>
                          <a:cs typeface="Arial"/>
                        </a:rPr>
                      </a:br>
                      <a:r>
                        <a:rPr lang="en-US" sz="700" b="1" kern="0" dirty="0" smtClean="0">
                          <a:solidFill>
                            <a:srgbClr val="353638"/>
                          </a:solidFill>
                          <a:cs typeface="Arial"/>
                        </a:rPr>
                        <a:t>&amp; Sensor</a:t>
                      </a:r>
                    </a:p>
                  </a:txBody>
                  <a:tcPr marL="68141" marR="68141" marT="0" marB="34062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288925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kern="0" dirty="0" smtClean="0">
                          <a:solidFill>
                            <a:srgbClr val="353638"/>
                          </a:solidFill>
                          <a:cs typeface="Arial"/>
                        </a:rPr>
                        <a:t>Geographic</a:t>
                      </a:r>
                    </a:p>
                  </a:txBody>
                  <a:tcPr marL="68141" marR="68141" marT="0" marB="34062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225425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kern="0" dirty="0" smtClean="0">
                          <a:solidFill>
                            <a:srgbClr val="353638"/>
                          </a:solidFill>
                          <a:cs typeface="Arial"/>
                        </a:rPr>
                        <a:t>Server Logs</a:t>
                      </a:r>
                    </a:p>
                  </a:txBody>
                  <a:tcPr marL="68141" marR="68141" marT="0" marB="34062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225425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kern="0" dirty="0" smtClean="0">
                          <a:solidFill>
                            <a:srgbClr val="353638"/>
                          </a:solidFill>
                          <a:cs typeface="Arial"/>
                        </a:rPr>
                        <a:t>Structured &amp;</a:t>
                      </a:r>
                    </a:p>
                    <a:p>
                      <a:pPr marL="225425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kern="0" dirty="0" smtClean="0">
                          <a:solidFill>
                            <a:srgbClr val="353638"/>
                          </a:solidFill>
                          <a:cs typeface="Arial"/>
                        </a:rPr>
                        <a:t>Unstructured</a:t>
                      </a:r>
                    </a:p>
                  </a:txBody>
                  <a:tcPr marL="68141" marR="68141" marT="0" marB="34062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</a:tr>
              <a:tr h="161911">
                <a:tc rowSpan="3"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kern="0" dirty="0" smtClean="0">
                          <a:solidFill>
                            <a:srgbClr val="008000"/>
                          </a:solidFill>
                          <a:cs typeface="Arial"/>
                        </a:rPr>
                        <a:t>Financial Services</a:t>
                      </a:r>
                      <a:endParaRPr lang="en-US" sz="800" kern="0" dirty="0" smtClean="0">
                        <a:solidFill>
                          <a:srgbClr val="008000"/>
                        </a:solidFill>
                        <a:cs typeface="Arial"/>
                      </a:endParaRPr>
                    </a:p>
                  </a:txBody>
                  <a:tcPr marL="68141" marR="68141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7D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cs typeface="Arial"/>
                        </a:rPr>
                        <a:t>New Account Risk Screens</a:t>
                      </a:r>
                    </a:p>
                  </a:txBody>
                  <a:tcPr marL="68141" marR="68141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7D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</a:tr>
              <a:tr h="161911"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90831" marR="90831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cs typeface="Arial"/>
                        </a:rPr>
                        <a:t>Trading Risk</a:t>
                      </a:r>
                      <a:endParaRPr lang="en-US" sz="800" dirty="0" smtClean="0"/>
                    </a:p>
                  </a:txBody>
                  <a:tcPr marL="68141" marR="68141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7D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</a:tr>
              <a:tr h="161911"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90831" marR="90831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cs typeface="Arial"/>
                        </a:rPr>
                        <a:t>Insurance Underwriting</a:t>
                      </a:r>
                    </a:p>
                  </a:txBody>
                  <a:tcPr marL="68141" marR="68141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7D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</a:tr>
              <a:tr h="163449">
                <a:tc rowSpan="3"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kern="0" dirty="0" smtClean="0">
                          <a:solidFill>
                            <a:srgbClr val="008000"/>
                          </a:solidFill>
                          <a:cs typeface="Arial"/>
                        </a:rPr>
                        <a:t>Telecom</a:t>
                      </a:r>
                    </a:p>
                  </a:txBody>
                  <a:tcPr marL="68141" marR="68141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7D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sz="800" kern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cs typeface="Arial"/>
                        </a:rPr>
                        <a:t>Call Detail Records (CDR)</a:t>
                      </a:r>
                    </a:p>
                  </a:txBody>
                  <a:tcPr marL="68141" marR="68141" marT="0" marB="0" anchor="ctr">
                    <a:lnL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7D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</a:tr>
              <a:tr h="161911"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kern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cs typeface="Arial"/>
                      </a:endParaRPr>
                    </a:p>
                  </a:txBody>
                  <a:tcPr marL="90831" marR="90831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cs typeface="Arial"/>
                        </a:rPr>
                        <a:t>Infrastructure Investment</a:t>
                      </a:r>
                    </a:p>
                  </a:txBody>
                  <a:tcPr marL="68141" marR="68141" marT="0" marB="0" anchor="ctr">
                    <a:lnL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7D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</a:tr>
              <a:tr h="161911"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kern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cs typeface="Arial"/>
                      </a:endParaRPr>
                    </a:p>
                  </a:txBody>
                  <a:tcPr marL="90831" marR="90831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cs typeface="Arial"/>
                        </a:rPr>
                        <a:t>Real-time Bandwidth Allocation</a:t>
                      </a:r>
                    </a:p>
                  </a:txBody>
                  <a:tcPr marL="68141" marR="68141" marT="0" marB="0" anchor="ctr">
                    <a:lnL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7D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</a:tr>
              <a:tr h="161911">
                <a:tc rowSpan="3"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kern="0" dirty="0" smtClean="0">
                          <a:solidFill>
                            <a:srgbClr val="008000"/>
                          </a:solidFill>
                          <a:cs typeface="Arial"/>
                        </a:rPr>
                        <a:t>Retail</a:t>
                      </a:r>
                    </a:p>
                  </a:txBody>
                  <a:tcPr marL="68141" marR="68141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7D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cs typeface="Arial"/>
                        </a:rPr>
                        <a:t>360° View of the Customer</a:t>
                      </a:r>
                    </a:p>
                  </a:txBody>
                  <a:tcPr marL="68141" marR="68141" marT="0" marB="0" anchor="ctr">
                    <a:lnL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7D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</a:tr>
              <a:tr h="161911"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kern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cs typeface="Arial"/>
                      </a:endParaRPr>
                    </a:p>
                  </a:txBody>
                  <a:tcPr marL="90831" marR="90831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cs typeface="Arial"/>
                        </a:rPr>
                        <a:t>Localized, Personalized Promotions</a:t>
                      </a:r>
                    </a:p>
                  </a:txBody>
                  <a:tcPr marL="68141" marR="68141" marT="0" marB="0" anchor="ctr">
                    <a:lnL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7D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</a:tr>
              <a:tr h="161911"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kern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cs typeface="Arial"/>
                      </a:endParaRPr>
                    </a:p>
                  </a:txBody>
                  <a:tcPr marL="90831" marR="90831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cs typeface="Arial"/>
                        </a:rPr>
                        <a:t>Website Optimization</a:t>
                      </a:r>
                    </a:p>
                  </a:txBody>
                  <a:tcPr marL="68141" marR="68141" marT="0" marB="0" anchor="ctr">
                    <a:lnL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7D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</a:tr>
              <a:tr h="161911">
                <a:tc rowSpan="3"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kern="0" dirty="0" smtClean="0">
                          <a:solidFill>
                            <a:srgbClr val="008000"/>
                          </a:solidFill>
                          <a:cs typeface="Arial"/>
                        </a:rPr>
                        <a:t>Manufacturing</a:t>
                      </a:r>
                    </a:p>
                  </a:txBody>
                  <a:tcPr marL="68141" marR="68141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7D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cs typeface="Arial"/>
                        </a:rPr>
                        <a:t>Supply Chain and Logistics</a:t>
                      </a:r>
                    </a:p>
                  </a:txBody>
                  <a:tcPr marL="68141" marR="68141" marT="0" marB="0" anchor="ctr">
                    <a:lnL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7D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</a:tr>
              <a:tr h="161911"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kern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cs typeface="Arial"/>
                      </a:endParaRPr>
                    </a:p>
                  </a:txBody>
                  <a:tcPr marL="90831" marR="90831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800" kern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cs typeface="Arial"/>
                        </a:rPr>
                        <a:t>Assembly Line Quality Assurance</a:t>
                      </a:r>
                      <a:endParaRPr lang="en-US" sz="800" kern="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cs typeface="Arial"/>
                      </a:endParaRPr>
                    </a:p>
                  </a:txBody>
                  <a:tcPr marL="68141" marR="68141" marT="0" marB="0" anchor="ctr">
                    <a:lnL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7D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</a:tr>
              <a:tr h="161911"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kern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cs typeface="Arial"/>
                      </a:endParaRPr>
                    </a:p>
                  </a:txBody>
                  <a:tcPr marL="90831" marR="90831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cs typeface="Arial"/>
                        </a:rPr>
                        <a:t>Crowd-sourced Quality Assurance</a:t>
                      </a:r>
                    </a:p>
                  </a:txBody>
                  <a:tcPr marL="68141" marR="68141" marT="0" marB="0" anchor="ctr">
                    <a:lnL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7D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</a:tr>
              <a:tr h="161911">
                <a:tc rowSpan="2"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kern="0" dirty="0" smtClean="0">
                          <a:solidFill>
                            <a:srgbClr val="008000"/>
                          </a:solidFill>
                          <a:cs typeface="Arial"/>
                        </a:rPr>
                        <a:t>Healthcare</a:t>
                      </a:r>
                    </a:p>
                  </a:txBody>
                  <a:tcPr marL="68141" marR="68141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7D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cs typeface="Arial"/>
                        </a:rPr>
                        <a:t>Use</a:t>
                      </a:r>
                      <a:r>
                        <a:rPr lang="en-US" sz="800" kern="0" baseline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cs typeface="Arial"/>
                        </a:rPr>
                        <a:t> Genomic Data in Medial Trials</a:t>
                      </a:r>
                      <a:endParaRPr lang="en-US" sz="800" kern="0" dirty="0" smtClean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cs typeface="Arial"/>
                      </a:endParaRPr>
                    </a:p>
                  </a:txBody>
                  <a:tcPr marL="68141" marR="68141" marT="0" marB="0" anchor="ctr">
                    <a:lnL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7D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</a:tr>
              <a:tr h="161911"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kern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cs typeface="Arial"/>
                      </a:endParaRPr>
                    </a:p>
                  </a:txBody>
                  <a:tcPr marL="90831" marR="90831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cs typeface="Arial"/>
                        </a:rPr>
                        <a:t>Monitor</a:t>
                      </a:r>
                      <a:r>
                        <a:rPr lang="en-US" sz="800" kern="0" baseline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cs typeface="Arial"/>
                        </a:rPr>
                        <a:t> Patient Vitals in Real-Time</a:t>
                      </a:r>
                      <a:endParaRPr lang="en-US" sz="800" kern="0" dirty="0" smtClean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cs typeface="Arial"/>
                      </a:endParaRPr>
                    </a:p>
                  </a:txBody>
                  <a:tcPr marL="68141" marR="68141" marT="0" marB="0" anchor="ctr">
                    <a:lnL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7D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</a:tr>
              <a:tr h="161911">
                <a:tc rowSpan="2"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kern="0" dirty="0" smtClean="0">
                          <a:solidFill>
                            <a:srgbClr val="008000"/>
                          </a:solidFill>
                          <a:cs typeface="Arial"/>
                        </a:rPr>
                        <a:t>Pharmaceuticals</a:t>
                      </a:r>
                    </a:p>
                  </a:txBody>
                  <a:tcPr marL="68141" marR="68141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7D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cs typeface="Arial"/>
                        </a:rPr>
                        <a:t>Recruit and Retain Patients for Drug</a:t>
                      </a:r>
                      <a:r>
                        <a:rPr lang="en-US" sz="800" kern="0" baseline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cs typeface="Arial"/>
                        </a:rPr>
                        <a:t> </a:t>
                      </a:r>
                      <a:r>
                        <a:rPr lang="en-US" sz="800" kern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cs typeface="Arial"/>
                        </a:rPr>
                        <a:t>Trials</a:t>
                      </a:r>
                    </a:p>
                  </a:txBody>
                  <a:tcPr marL="68141" marR="68141" marT="0" marB="0" anchor="ctr">
                    <a:lnL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7D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</a:tr>
              <a:tr h="161911"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kern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cs typeface="Arial"/>
                      </a:endParaRPr>
                    </a:p>
                  </a:txBody>
                  <a:tcPr marL="90831" marR="90831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cs typeface="Arial"/>
                        </a:rPr>
                        <a:t>Improve Prescription Adherence</a:t>
                      </a:r>
                    </a:p>
                  </a:txBody>
                  <a:tcPr marL="68141" marR="68141" marT="0" marB="0" anchor="ctr">
                    <a:lnL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7D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</a:tr>
              <a:tr h="161911">
                <a:tc rowSpan="2"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kern="0" dirty="0" smtClean="0">
                          <a:solidFill>
                            <a:srgbClr val="008000"/>
                          </a:solidFill>
                          <a:cs typeface="Arial"/>
                        </a:rPr>
                        <a:t>Oil &amp; Gas</a:t>
                      </a:r>
                    </a:p>
                  </a:txBody>
                  <a:tcPr marL="68141" marR="68141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7D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cs typeface="Arial"/>
                        </a:rPr>
                        <a:t>Unify Exploration &amp; Production Data</a:t>
                      </a:r>
                    </a:p>
                  </a:txBody>
                  <a:tcPr marL="68141" marR="68141" marT="0" marB="0" anchor="ctr">
                    <a:lnL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7D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</a:tr>
              <a:tr h="161911"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kern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cs typeface="Arial"/>
                      </a:endParaRPr>
                    </a:p>
                  </a:txBody>
                  <a:tcPr marL="90831" marR="90831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cs typeface="Arial"/>
                        </a:rPr>
                        <a:t>Monitor Rig Safety in Real-Time</a:t>
                      </a:r>
                    </a:p>
                  </a:txBody>
                  <a:tcPr marL="68141" marR="68141" marT="0" marB="0" anchor="ctr">
                    <a:lnL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7D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</a:tr>
              <a:tr h="161911">
                <a:tc rowSpan="2"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kern="0" dirty="0" smtClean="0">
                          <a:solidFill>
                            <a:srgbClr val="008000"/>
                          </a:solidFill>
                          <a:cs typeface="Arial"/>
                        </a:rPr>
                        <a:t>Government</a:t>
                      </a:r>
                    </a:p>
                  </a:txBody>
                  <a:tcPr marL="68141" marR="68141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7D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cs typeface="Arial"/>
                        </a:rPr>
                        <a:t>ETL Offload/Federal</a:t>
                      </a:r>
                      <a:r>
                        <a:rPr lang="en-US" sz="800" kern="0" baseline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cs typeface="Arial"/>
                        </a:rPr>
                        <a:t> Budgetary Pressures</a:t>
                      </a:r>
                      <a:endParaRPr lang="en-US" sz="800" kern="0" dirty="0" smtClean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cs typeface="Arial"/>
                      </a:endParaRPr>
                    </a:p>
                  </a:txBody>
                  <a:tcPr marL="68141" marR="68141" marT="0" marB="0" anchor="ctr">
                    <a:lnL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7D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</a:tr>
              <a:tr h="251460"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kern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cs typeface="Arial"/>
                      </a:endParaRPr>
                    </a:p>
                  </a:txBody>
                  <a:tcPr marL="90831" marR="90831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cs typeface="Arial"/>
                        </a:rPr>
                        <a:t>Sentiment Analysis for Government Programs</a:t>
                      </a:r>
                    </a:p>
                  </a:txBody>
                  <a:tcPr marL="68141" marR="68141" marT="0" marB="0" anchor="ctr">
                    <a:lnL w="6350" cap="flat" cmpd="sng" algn="ctr">
                      <a:solidFill>
                        <a:srgbClr val="1E1E1E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7D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800" b="0" dirty="0" smtClean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2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24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372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49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618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744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199866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6990" algn="l" defTabSz="45712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800" b="0" dirty="0"/>
                    </a:p>
                  </a:txBody>
                  <a:tcPr marL="68141" marR="68141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E1E1E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9B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BE28">
                        <a:lumMod val="20000"/>
                        <a:lumOff val="80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265" name="Group 264"/>
          <p:cNvGrpSpPr/>
          <p:nvPr/>
        </p:nvGrpSpPr>
        <p:grpSpPr>
          <a:xfrm>
            <a:off x="7154968" y="923925"/>
            <a:ext cx="126191" cy="188834"/>
            <a:chOff x="9531350" y="908050"/>
            <a:chExt cx="162559" cy="232136"/>
          </a:xfrm>
        </p:grpSpPr>
        <p:grpSp>
          <p:nvGrpSpPr>
            <p:cNvPr id="266" name="Group 265"/>
            <p:cNvGrpSpPr/>
            <p:nvPr/>
          </p:nvGrpSpPr>
          <p:grpSpPr>
            <a:xfrm>
              <a:off x="9531350" y="908050"/>
              <a:ext cx="162559" cy="45719"/>
              <a:chOff x="9531350" y="901700"/>
              <a:chExt cx="162559" cy="45719"/>
            </a:xfrm>
          </p:grpSpPr>
          <p:sp>
            <p:nvSpPr>
              <p:cNvPr id="279" name="Rectangle 278"/>
              <p:cNvSpPr/>
              <p:nvPr/>
            </p:nvSpPr>
            <p:spPr>
              <a:xfrm>
                <a:off x="9531350" y="901700"/>
                <a:ext cx="45719" cy="45719"/>
              </a:xfrm>
              <a:prstGeom prst="rect">
                <a:avLst/>
              </a:prstGeom>
              <a:solidFill>
                <a:srgbClr val="44697D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tIns="91440" bIns="91440" rtlCol="0" anchor="t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9589770" y="901700"/>
                <a:ext cx="45719" cy="45719"/>
              </a:xfrm>
              <a:prstGeom prst="rect">
                <a:avLst/>
              </a:prstGeom>
              <a:solidFill>
                <a:srgbClr val="44697D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tIns="91440" bIns="91440" rtlCol="0" anchor="t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9648190" y="901700"/>
                <a:ext cx="45719" cy="45719"/>
              </a:xfrm>
              <a:prstGeom prst="rect">
                <a:avLst/>
              </a:prstGeom>
              <a:solidFill>
                <a:srgbClr val="44697D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tIns="91440" bIns="91440" rtlCol="0" anchor="t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9531350" y="970281"/>
              <a:ext cx="162559" cy="45719"/>
              <a:chOff x="9531350" y="901700"/>
              <a:chExt cx="162559" cy="45719"/>
            </a:xfrm>
          </p:grpSpPr>
          <p:sp>
            <p:nvSpPr>
              <p:cNvPr id="276" name="Rectangle 275"/>
              <p:cNvSpPr/>
              <p:nvPr/>
            </p:nvSpPr>
            <p:spPr>
              <a:xfrm>
                <a:off x="9531350" y="901700"/>
                <a:ext cx="45719" cy="45719"/>
              </a:xfrm>
              <a:prstGeom prst="rect">
                <a:avLst/>
              </a:prstGeom>
              <a:solidFill>
                <a:srgbClr val="44697D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tIns="91440" bIns="91440" rtlCol="0" anchor="t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9589770" y="901700"/>
                <a:ext cx="45719" cy="45719"/>
              </a:xfrm>
              <a:prstGeom prst="rect">
                <a:avLst/>
              </a:prstGeom>
              <a:solidFill>
                <a:srgbClr val="44697D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tIns="91440" bIns="91440" rtlCol="0" anchor="t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9648190" y="901700"/>
                <a:ext cx="45719" cy="45719"/>
              </a:xfrm>
              <a:prstGeom prst="rect">
                <a:avLst/>
              </a:prstGeom>
              <a:solidFill>
                <a:srgbClr val="69BE28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tIns="91440" bIns="91440" rtlCol="0" anchor="t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8" name="Group 267"/>
            <p:cNvGrpSpPr/>
            <p:nvPr/>
          </p:nvGrpSpPr>
          <p:grpSpPr>
            <a:xfrm>
              <a:off x="9531350" y="1033144"/>
              <a:ext cx="162559" cy="45719"/>
              <a:chOff x="9531350" y="901700"/>
              <a:chExt cx="162559" cy="45719"/>
            </a:xfrm>
          </p:grpSpPr>
          <p:sp>
            <p:nvSpPr>
              <p:cNvPr id="273" name="Rectangle 272"/>
              <p:cNvSpPr/>
              <p:nvPr/>
            </p:nvSpPr>
            <p:spPr>
              <a:xfrm>
                <a:off x="9531350" y="901700"/>
                <a:ext cx="45719" cy="45719"/>
              </a:xfrm>
              <a:prstGeom prst="rect">
                <a:avLst/>
              </a:prstGeom>
              <a:solidFill>
                <a:srgbClr val="44697D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tIns="91440" bIns="91440" rtlCol="0" anchor="t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9589770" y="901700"/>
                <a:ext cx="45719" cy="45719"/>
              </a:xfrm>
              <a:prstGeom prst="rect">
                <a:avLst/>
              </a:prstGeom>
              <a:solidFill>
                <a:srgbClr val="44697D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tIns="91440" bIns="91440" rtlCol="0" anchor="t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9648190" y="901700"/>
                <a:ext cx="45719" cy="45719"/>
              </a:xfrm>
              <a:prstGeom prst="rect">
                <a:avLst/>
              </a:prstGeom>
              <a:solidFill>
                <a:srgbClr val="44697D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tIns="91440" bIns="91440" rtlCol="0" anchor="t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9531350" y="1094467"/>
              <a:ext cx="162559" cy="45719"/>
              <a:chOff x="9531350" y="901700"/>
              <a:chExt cx="162559" cy="45719"/>
            </a:xfrm>
          </p:grpSpPr>
          <p:sp>
            <p:nvSpPr>
              <p:cNvPr id="270" name="Rectangle 269"/>
              <p:cNvSpPr/>
              <p:nvPr/>
            </p:nvSpPr>
            <p:spPr>
              <a:xfrm>
                <a:off x="9531350" y="901700"/>
                <a:ext cx="45719" cy="45719"/>
              </a:xfrm>
              <a:prstGeom prst="rect">
                <a:avLst/>
              </a:prstGeom>
              <a:solidFill>
                <a:srgbClr val="69BE28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tIns="91440" bIns="91440" rtlCol="0" anchor="t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9589770" y="901700"/>
                <a:ext cx="45719" cy="45719"/>
              </a:xfrm>
              <a:prstGeom prst="rect">
                <a:avLst/>
              </a:prstGeom>
              <a:solidFill>
                <a:srgbClr val="44697D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tIns="91440" bIns="91440" rtlCol="0" anchor="t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9648190" y="901700"/>
                <a:ext cx="45719" cy="45719"/>
              </a:xfrm>
              <a:prstGeom prst="rect">
                <a:avLst/>
              </a:prstGeom>
              <a:solidFill>
                <a:srgbClr val="44697D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tIns="91440" bIns="91440" rtlCol="0" anchor="t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82" name="Group 281"/>
          <p:cNvGrpSpPr/>
          <p:nvPr/>
        </p:nvGrpSpPr>
        <p:grpSpPr>
          <a:xfrm>
            <a:off x="4560050" y="917929"/>
            <a:ext cx="178122" cy="189284"/>
            <a:chOff x="5579212" y="5165432"/>
            <a:chExt cx="290069" cy="291200"/>
          </a:xfrm>
        </p:grpSpPr>
        <p:sp>
          <p:nvSpPr>
            <p:cNvPr id="283" name="Oval 282"/>
            <p:cNvSpPr/>
            <p:nvPr/>
          </p:nvSpPr>
          <p:spPr>
            <a:xfrm>
              <a:off x="5579212" y="5165432"/>
              <a:ext cx="290069" cy="291200"/>
            </a:xfrm>
            <a:prstGeom prst="ellipse">
              <a:avLst/>
            </a:prstGeom>
            <a:solidFill>
              <a:srgbClr val="44697D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4" name="Oval 283"/>
            <p:cNvSpPr/>
            <p:nvPr/>
          </p:nvSpPr>
          <p:spPr>
            <a:xfrm>
              <a:off x="5600967" y="5187272"/>
              <a:ext cx="246559" cy="247520"/>
            </a:xfrm>
            <a:prstGeom prst="ellipse">
              <a:avLst/>
            </a:prstGeom>
            <a:solidFill>
              <a:srgbClr val="69BE28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5701082" y="5328793"/>
              <a:ext cx="47338" cy="93787"/>
              <a:chOff x="5178425" y="5003799"/>
              <a:chExt cx="149225" cy="294500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5229225" y="5003799"/>
                <a:ext cx="45719" cy="222385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tIns="91440" bIns="91440" rtlCol="0" anchor="t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6" name="Isosceles Triangle 295"/>
              <p:cNvSpPr/>
              <p:nvPr/>
            </p:nvSpPr>
            <p:spPr>
              <a:xfrm flipV="1">
                <a:off x="5178425" y="5179471"/>
                <a:ext cx="149225" cy="118828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tIns="91440" bIns="91440" rtlCol="0" anchor="t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 rot="10800000">
              <a:off x="5701081" y="5200629"/>
              <a:ext cx="47338" cy="93787"/>
              <a:chOff x="5178425" y="5003799"/>
              <a:chExt cx="149225" cy="294500"/>
            </a:xfrm>
          </p:grpSpPr>
          <p:sp>
            <p:nvSpPr>
              <p:cNvPr id="293" name="Rectangle 292"/>
              <p:cNvSpPr/>
              <p:nvPr/>
            </p:nvSpPr>
            <p:spPr>
              <a:xfrm>
                <a:off x="5229225" y="5003799"/>
                <a:ext cx="45719" cy="222385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tIns="91440" bIns="91440" rtlCol="0" anchor="t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4" name="Isosceles Triangle 293"/>
              <p:cNvSpPr/>
              <p:nvPr/>
            </p:nvSpPr>
            <p:spPr>
              <a:xfrm flipV="1">
                <a:off x="5178425" y="5179471"/>
                <a:ext cx="149225" cy="118828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tIns="91440" bIns="91440" rtlCol="0" anchor="t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87" name="Group 286"/>
            <p:cNvGrpSpPr/>
            <p:nvPr/>
          </p:nvGrpSpPr>
          <p:grpSpPr>
            <a:xfrm rot="5400000">
              <a:off x="5765015" y="5264068"/>
              <a:ext cx="47522" cy="93422"/>
              <a:chOff x="5178425" y="5003799"/>
              <a:chExt cx="149225" cy="294500"/>
            </a:xfrm>
          </p:grpSpPr>
          <p:sp>
            <p:nvSpPr>
              <p:cNvPr id="291" name="Rectangle 290"/>
              <p:cNvSpPr/>
              <p:nvPr/>
            </p:nvSpPr>
            <p:spPr>
              <a:xfrm>
                <a:off x="5229225" y="5003799"/>
                <a:ext cx="45719" cy="222385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tIns="91440" bIns="91440" rtlCol="0" anchor="t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2" name="Isosceles Triangle 291"/>
              <p:cNvSpPr/>
              <p:nvPr/>
            </p:nvSpPr>
            <p:spPr>
              <a:xfrm flipV="1">
                <a:off x="5178425" y="5179471"/>
                <a:ext cx="149225" cy="118828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tIns="91440" bIns="91440" rtlCol="0" anchor="t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88" name="Group 287"/>
            <p:cNvGrpSpPr/>
            <p:nvPr/>
          </p:nvGrpSpPr>
          <p:grpSpPr>
            <a:xfrm rot="16200000">
              <a:off x="5635597" y="5263057"/>
              <a:ext cx="47522" cy="93422"/>
              <a:chOff x="5178425" y="5003799"/>
              <a:chExt cx="149225" cy="294500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5229225" y="5003799"/>
                <a:ext cx="45719" cy="222385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tIns="91440" bIns="91440" rtlCol="0" anchor="t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0" name="Isosceles Triangle 289"/>
              <p:cNvSpPr/>
              <p:nvPr/>
            </p:nvSpPr>
            <p:spPr>
              <a:xfrm flipV="1">
                <a:off x="5178425" y="5179471"/>
                <a:ext cx="149225" cy="118828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tIns="91440" bIns="91440" rtlCol="0" anchor="t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7" name="Group 296"/>
          <p:cNvGrpSpPr/>
          <p:nvPr/>
        </p:nvGrpSpPr>
        <p:grpSpPr>
          <a:xfrm>
            <a:off x="3719431" y="915548"/>
            <a:ext cx="190287" cy="182453"/>
            <a:chOff x="3623412" y="4616970"/>
            <a:chExt cx="1535813" cy="1377979"/>
          </a:xfrm>
        </p:grpSpPr>
        <p:sp>
          <p:nvSpPr>
            <p:cNvPr id="298" name="Rectangle 297"/>
            <p:cNvSpPr/>
            <p:nvPr/>
          </p:nvSpPr>
          <p:spPr>
            <a:xfrm>
              <a:off x="4102100" y="4733925"/>
              <a:ext cx="622300" cy="45719"/>
            </a:xfrm>
            <a:prstGeom prst="rect">
              <a:avLst/>
            </a:prstGeom>
            <a:solidFill>
              <a:srgbClr val="69BE28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4102100" y="5819775"/>
              <a:ext cx="622300" cy="45719"/>
            </a:xfrm>
            <a:prstGeom prst="rect">
              <a:avLst/>
            </a:prstGeom>
            <a:solidFill>
              <a:srgbClr val="69BE28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3759199" y="5283249"/>
              <a:ext cx="1266825" cy="45719"/>
            </a:xfrm>
            <a:prstGeom prst="rect">
              <a:avLst/>
            </a:prstGeom>
            <a:solidFill>
              <a:srgbClr val="69BE28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1" name="Rectangle 300"/>
            <p:cNvSpPr/>
            <p:nvPr/>
          </p:nvSpPr>
          <p:spPr>
            <a:xfrm rot="16200000">
              <a:off x="3538787" y="5279317"/>
              <a:ext cx="1126632" cy="45721"/>
            </a:xfrm>
            <a:prstGeom prst="rect">
              <a:avLst/>
            </a:prstGeom>
            <a:solidFill>
              <a:srgbClr val="69BE28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2" name="Rectangle 301"/>
            <p:cNvSpPr/>
            <p:nvPr/>
          </p:nvSpPr>
          <p:spPr>
            <a:xfrm rot="16200000">
              <a:off x="4161084" y="5279317"/>
              <a:ext cx="1126632" cy="45721"/>
            </a:xfrm>
            <a:prstGeom prst="rect">
              <a:avLst/>
            </a:prstGeom>
            <a:solidFill>
              <a:srgbClr val="69BE28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3" name="Rectangle 302"/>
            <p:cNvSpPr/>
            <p:nvPr/>
          </p:nvSpPr>
          <p:spPr>
            <a:xfrm rot="18051046">
              <a:off x="3603521" y="5004903"/>
              <a:ext cx="663427" cy="45719"/>
            </a:xfrm>
            <a:prstGeom prst="rect">
              <a:avLst/>
            </a:prstGeom>
            <a:solidFill>
              <a:srgbClr val="69BE28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4" name="Rectangle 303"/>
            <p:cNvSpPr/>
            <p:nvPr/>
          </p:nvSpPr>
          <p:spPr>
            <a:xfrm rot="18051046">
              <a:off x="4537442" y="5546135"/>
              <a:ext cx="663427" cy="45719"/>
            </a:xfrm>
            <a:prstGeom prst="rect">
              <a:avLst/>
            </a:prstGeom>
            <a:solidFill>
              <a:srgbClr val="69BE28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5" name="Rectangle 304"/>
            <p:cNvSpPr/>
            <p:nvPr/>
          </p:nvSpPr>
          <p:spPr>
            <a:xfrm rot="14537725">
              <a:off x="4552714" y="5010431"/>
              <a:ext cx="663427" cy="45719"/>
            </a:xfrm>
            <a:prstGeom prst="rect">
              <a:avLst/>
            </a:prstGeom>
            <a:solidFill>
              <a:srgbClr val="69BE28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6" name="Rectangle 305"/>
            <p:cNvSpPr/>
            <p:nvPr/>
          </p:nvSpPr>
          <p:spPr>
            <a:xfrm rot="14537725">
              <a:off x="3601943" y="5553948"/>
              <a:ext cx="663427" cy="45719"/>
            </a:xfrm>
            <a:prstGeom prst="rect">
              <a:avLst/>
            </a:prstGeom>
            <a:solidFill>
              <a:srgbClr val="69BE28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7" name="Rectangle 306"/>
            <p:cNvSpPr/>
            <p:nvPr/>
          </p:nvSpPr>
          <p:spPr>
            <a:xfrm rot="14537725">
              <a:off x="3779358" y="5274125"/>
              <a:ext cx="1267727" cy="45719"/>
            </a:xfrm>
            <a:prstGeom prst="rect">
              <a:avLst/>
            </a:prstGeom>
            <a:solidFill>
              <a:srgbClr val="69BE28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8" name="Rectangle 307"/>
            <p:cNvSpPr/>
            <p:nvPr/>
          </p:nvSpPr>
          <p:spPr>
            <a:xfrm rot="18051046">
              <a:off x="3752614" y="5295248"/>
              <a:ext cx="1286297" cy="45719"/>
            </a:xfrm>
            <a:prstGeom prst="rect">
              <a:avLst/>
            </a:prstGeom>
            <a:solidFill>
              <a:srgbClr val="69BE28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9" name="Rectangle 308"/>
            <p:cNvSpPr/>
            <p:nvPr/>
          </p:nvSpPr>
          <p:spPr>
            <a:xfrm rot="19723518">
              <a:off x="4031910" y="5546859"/>
              <a:ext cx="1076975" cy="45719"/>
            </a:xfrm>
            <a:prstGeom prst="rect">
              <a:avLst/>
            </a:prstGeom>
            <a:solidFill>
              <a:srgbClr val="69BE28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0" name="Rectangle 309"/>
            <p:cNvSpPr/>
            <p:nvPr/>
          </p:nvSpPr>
          <p:spPr>
            <a:xfrm rot="19723518">
              <a:off x="3734603" y="5005208"/>
              <a:ext cx="1076975" cy="45719"/>
            </a:xfrm>
            <a:prstGeom prst="rect">
              <a:avLst/>
            </a:prstGeom>
            <a:solidFill>
              <a:srgbClr val="69BE28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1" name="Rectangle 310"/>
            <p:cNvSpPr/>
            <p:nvPr/>
          </p:nvSpPr>
          <p:spPr>
            <a:xfrm rot="1745738">
              <a:off x="4038745" y="5005333"/>
              <a:ext cx="1076975" cy="45719"/>
            </a:xfrm>
            <a:prstGeom prst="rect">
              <a:avLst/>
            </a:prstGeom>
            <a:solidFill>
              <a:srgbClr val="69BE28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2" name="Rectangle 311"/>
            <p:cNvSpPr/>
            <p:nvPr/>
          </p:nvSpPr>
          <p:spPr>
            <a:xfrm rot="1745738">
              <a:off x="3727123" y="5564123"/>
              <a:ext cx="1076975" cy="45719"/>
            </a:xfrm>
            <a:prstGeom prst="rect">
              <a:avLst/>
            </a:prstGeom>
            <a:solidFill>
              <a:srgbClr val="69BE28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3" name="Oval 312"/>
            <p:cNvSpPr/>
            <p:nvPr/>
          </p:nvSpPr>
          <p:spPr>
            <a:xfrm>
              <a:off x="3959962" y="4616970"/>
              <a:ext cx="290069" cy="291200"/>
            </a:xfrm>
            <a:prstGeom prst="ellipse">
              <a:avLst/>
            </a:prstGeom>
            <a:solidFill>
              <a:srgbClr val="44697D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4" name="Oval 313"/>
            <p:cNvSpPr/>
            <p:nvPr/>
          </p:nvSpPr>
          <p:spPr>
            <a:xfrm>
              <a:off x="4579087" y="4626617"/>
              <a:ext cx="290069" cy="291200"/>
            </a:xfrm>
            <a:prstGeom prst="ellipse">
              <a:avLst/>
            </a:prstGeom>
            <a:solidFill>
              <a:srgbClr val="44697D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5" name="Oval 314"/>
            <p:cNvSpPr/>
            <p:nvPr/>
          </p:nvSpPr>
          <p:spPr>
            <a:xfrm>
              <a:off x="3959962" y="5703749"/>
              <a:ext cx="290069" cy="291200"/>
            </a:xfrm>
            <a:prstGeom prst="ellipse">
              <a:avLst/>
            </a:prstGeom>
            <a:solidFill>
              <a:srgbClr val="44697D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6" name="Oval 315"/>
            <p:cNvSpPr/>
            <p:nvPr/>
          </p:nvSpPr>
          <p:spPr>
            <a:xfrm>
              <a:off x="4579087" y="5703749"/>
              <a:ext cx="290069" cy="291200"/>
            </a:xfrm>
            <a:prstGeom prst="ellipse">
              <a:avLst/>
            </a:prstGeom>
            <a:solidFill>
              <a:srgbClr val="44697D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7" name="Oval 316"/>
            <p:cNvSpPr/>
            <p:nvPr/>
          </p:nvSpPr>
          <p:spPr>
            <a:xfrm>
              <a:off x="4869156" y="5165183"/>
              <a:ext cx="290069" cy="291200"/>
            </a:xfrm>
            <a:prstGeom prst="ellipse">
              <a:avLst/>
            </a:prstGeom>
            <a:solidFill>
              <a:srgbClr val="44697D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8" name="Oval 317"/>
            <p:cNvSpPr/>
            <p:nvPr/>
          </p:nvSpPr>
          <p:spPr>
            <a:xfrm>
              <a:off x="3623412" y="5165183"/>
              <a:ext cx="290069" cy="291200"/>
            </a:xfrm>
            <a:prstGeom prst="ellipse">
              <a:avLst/>
            </a:prstGeom>
            <a:solidFill>
              <a:srgbClr val="44697D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6288175" y="912961"/>
            <a:ext cx="189505" cy="197561"/>
            <a:chOff x="5321299" y="5689600"/>
            <a:chExt cx="914400" cy="914400"/>
          </a:xfrm>
        </p:grpSpPr>
        <p:sp>
          <p:nvSpPr>
            <p:cNvPr id="320" name="Rectangle 319"/>
            <p:cNvSpPr/>
            <p:nvPr/>
          </p:nvSpPr>
          <p:spPr>
            <a:xfrm>
              <a:off x="5321299" y="5689600"/>
              <a:ext cx="914400" cy="914400"/>
            </a:xfrm>
            <a:prstGeom prst="rect">
              <a:avLst/>
            </a:prstGeom>
            <a:solidFill>
              <a:srgbClr val="69BE28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5389879" y="5758180"/>
              <a:ext cx="777240" cy="777240"/>
            </a:xfrm>
            <a:prstGeom prst="rect">
              <a:avLst/>
            </a:prstGeom>
            <a:solidFill>
              <a:srgbClr val="44697D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2" name="Oval 321"/>
            <p:cNvSpPr/>
            <p:nvPr/>
          </p:nvSpPr>
          <p:spPr>
            <a:xfrm>
              <a:off x="5655220" y="6031496"/>
              <a:ext cx="246559" cy="24752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3" name="Oval 322"/>
            <p:cNvSpPr/>
            <p:nvPr/>
          </p:nvSpPr>
          <p:spPr>
            <a:xfrm>
              <a:off x="5687059" y="6065879"/>
              <a:ext cx="182880" cy="179010"/>
            </a:xfrm>
            <a:prstGeom prst="ellipse">
              <a:avLst/>
            </a:prstGeom>
            <a:solidFill>
              <a:srgbClr val="44697D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24" name="Group 323"/>
            <p:cNvGrpSpPr/>
            <p:nvPr/>
          </p:nvGrpSpPr>
          <p:grpSpPr>
            <a:xfrm rot="10800000">
              <a:off x="5711636" y="5847780"/>
              <a:ext cx="133728" cy="209688"/>
              <a:chOff x="5178425" y="5003799"/>
              <a:chExt cx="149225" cy="294500"/>
            </a:xfrm>
          </p:grpSpPr>
          <p:sp>
            <p:nvSpPr>
              <p:cNvPr id="333" name="Rectangle 332"/>
              <p:cNvSpPr/>
              <p:nvPr/>
            </p:nvSpPr>
            <p:spPr>
              <a:xfrm>
                <a:off x="5229225" y="5003799"/>
                <a:ext cx="45719" cy="222385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tIns="91440" bIns="91440" rtlCol="0" anchor="t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4" name="Isosceles Triangle 333"/>
              <p:cNvSpPr/>
              <p:nvPr/>
            </p:nvSpPr>
            <p:spPr>
              <a:xfrm flipV="1">
                <a:off x="5178425" y="5179471"/>
                <a:ext cx="149225" cy="118828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tIns="91440" bIns="91440" rtlCol="0" anchor="t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25" name="Group 324"/>
            <p:cNvGrpSpPr/>
            <p:nvPr/>
          </p:nvGrpSpPr>
          <p:grpSpPr>
            <a:xfrm rot="14416529">
              <a:off x="5908137" y="5952626"/>
              <a:ext cx="133728" cy="209688"/>
              <a:chOff x="5178425" y="5003799"/>
              <a:chExt cx="149225" cy="294500"/>
            </a:xfrm>
          </p:grpSpPr>
          <p:sp>
            <p:nvSpPr>
              <p:cNvPr id="331" name="Rectangle 330"/>
              <p:cNvSpPr/>
              <p:nvPr/>
            </p:nvSpPr>
            <p:spPr>
              <a:xfrm>
                <a:off x="5229225" y="5003799"/>
                <a:ext cx="45719" cy="222385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tIns="91440" bIns="91440" rtlCol="0" anchor="t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2" name="Isosceles Triangle 331"/>
              <p:cNvSpPr/>
              <p:nvPr/>
            </p:nvSpPr>
            <p:spPr>
              <a:xfrm flipV="1">
                <a:off x="5178425" y="5179471"/>
                <a:ext cx="149225" cy="118828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tIns="91440" bIns="91440" rtlCol="0" anchor="t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26" name="Group 325"/>
            <p:cNvGrpSpPr/>
            <p:nvPr/>
          </p:nvGrpSpPr>
          <p:grpSpPr>
            <a:xfrm rot="7169248">
              <a:off x="5515803" y="5952386"/>
              <a:ext cx="133728" cy="209688"/>
              <a:chOff x="5178425" y="5003799"/>
              <a:chExt cx="149225" cy="294500"/>
            </a:xfrm>
          </p:grpSpPr>
          <p:sp>
            <p:nvSpPr>
              <p:cNvPr id="329" name="Rectangle 328"/>
              <p:cNvSpPr/>
              <p:nvPr/>
            </p:nvSpPr>
            <p:spPr>
              <a:xfrm>
                <a:off x="5229225" y="5003799"/>
                <a:ext cx="45719" cy="222385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tIns="91440" bIns="91440" rtlCol="0" anchor="t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0" name="Isosceles Triangle 329"/>
              <p:cNvSpPr/>
              <p:nvPr/>
            </p:nvSpPr>
            <p:spPr>
              <a:xfrm flipV="1">
                <a:off x="5178425" y="5179471"/>
                <a:ext cx="149225" cy="118828"/>
              </a:xfrm>
              <a:prstGeom prst="triangl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tIns="91440" bIns="91440" rtlCol="0" anchor="t" anchorCtr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327" name="Oval 326"/>
            <p:cNvSpPr/>
            <p:nvPr/>
          </p:nvSpPr>
          <p:spPr>
            <a:xfrm>
              <a:off x="5706210" y="6332157"/>
              <a:ext cx="144578" cy="144802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8" name="Rectangle 327"/>
            <p:cNvSpPr/>
            <p:nvPr/>
          </p:nvSpPr>
          <p:spPr>
            <a:xfrm rot="10800000">
              <a:off x="5758014" y="6251867"/>
              <a:ext cx="40971" cy="15834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35" name="Group 334"/>
          <p:cNvGrpSpPr/>
          <p:nvPr/>
        </p:nvGrpSpPr>
        <p:grpSpPr>
          <a:xfrm>
            <a:off x="5419328" y="921564"/>
            <a:ext cx="186976" cy="188513"/>
            <a:chOff x="5792967" y="5499101"/>
            <a:chExt cx="1136648" cy="1136648"/>
          </a:xfrm>
        </p:grpSpPr>
        <p:sp>
          <p:nvSpPr>
            <p:cNvPr id="336" name="Oval 335"/>
            <p:cNvSpPr/>
            <p:nvPr/>
          </p:nvSpPr>
          <p:spPr>
            <a:xfrm>
              <a:off x="5908676" y="5607050"/>
              <a:ext cx="906896" cy="914179"/>
            </a:xfrm>
            <a:prstGeom prst="ellipse">
              <a:avLst/>
            </a:prstGeom>
            <a:solidFill>
              <a:srgbClr val="44697D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7" name="Oval 336"/>
            <p:cNvSpPr/>
            <p:nvPr/>
          </p:nvSpPr>
          <p:spPr>
            <a:xfrm>
              <a:off x="6087804" y="5789819"/>
              <a:ext cx="548640" cy="54864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8" name="Oval 337"/>
            <p:cNvSpPr/>
            <p:nvPr/>
          </p:nvSpPr>
          <p:spPr>
            <a:xfrm>
              <a:off x="6224964" y="5926979"/>
              <a:ext cx="274320" cy="274320"/>
            </a:xfrm>
            <a:prstGeom prst="ellipse">
              <a:avLst/>
            </a:prstGeom>
            <a:solidFill>
              <a:srgbClr val="69BE28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39" name="Group 338"/>
            <p:cNvGrpSpPr/>
            <p:nvPr/>
          </p:nvGrpSpPr>
          <p:grpSpPr>
            <a:xfrm rot="20936596">
              <a:off x="6253316" y="5499101"/>
              <a:ext cx="226858" cy="1136648"/>
              <a:chOff x="6253316" y="5499101"/>
              <a:chExt cx="226858" cy="1136648"/>
            </a:xfrm>
          </p:grpSpPr>
          <p:grpSp>
            <p:nvGrpSpPr>
              <p:cNvPr id="347" name="Group 346"/>
              <p:cNvGrpSpPr/>
              <p:nvPr/>
            </p:nvGrpSpPr>
            <p:grpSpPr>
              <a:xfrm rot="20136404">
                <a:off x="6255951" y="5499101"/>
                <a:ext cx="224223" cy="1136648"/>
                <a:chOff x="6255951" y="5499101"/>
                <a:chExt cx="224223" cy="1136648"/>
              </a:xfrm>
            </p:grpSpPr>
            <p:sp>
              <p:nvSpPr>
                <p:cNvPr id="351" name="Trapezoid 350"/>
                <p:cNvSpPr/>
                <p:nvPr/>
              </p:nvSpPr>
              <p:spPr>
                <a:xfrm>
                  <a:off x="6258586" y="5499101"/>
                  <a:ext cx="221588" cy="142874"/>
                </a:xfrm>
                <a:prstGeom prst="trapezoid">
                  <a:avLst/>
                </a:prstGeom>
                <a:solidFill>
                  <a:srgbClr val="44697D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tIns="91440" bIns="91440" rtlCol="0" anchor="t" anchorCtr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52" name="Trapezoid 351"/>
                <p:cNvSpPr/>
                <p:nvPr/>
              </p:nvSpPr>
              <p:spPr>
                <a:xfrm flipV="1">
                  <a:off x="6255951" y="6492874"/>
                  <a:ext cx="221588" cy="142875"/>
                </a:xfrm>
                <a:prstGeom prst="trapezoid">
                  <a:avLst/>
                </a:prstGeom>
                <a:solidFill>
                  <a:srgbClr val="44697D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tIns="91440" bIns="91440" rtlCol="0" anchor="t" anchorCtr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48" name="Group 347"/>
              <p:cNvGrpSpPr/>
              <p:nvPr/>
            </p:nvGrpSpPr>
            <p:grpSpPr>
              <a:xfrm rot="1385152">
                <a:off x="6253316" y="5499101"/>
                <a:ext cx="224223" cy="1136648"/>
                <a:chOff x="6255951" y="5499101"/>
                <a:chExt cx="224223" cy="1136648"/>
              </a:xfrm>
            </p:grpSpPr>
            <p:sp>
              <p:nvSpPr>
                <p:cNvPr id="349" name="Trapezoid 348"/>
                <p:cNvSpPr/>
                <p:nvPr/>
              </p:nvSpPr>
              <p:spPr>
                <a:xfrm>
                  <a:off x="6258586" y="5499101"/>
                  <a:ext cx="221588" cy="142874"/>
                </a:xfrm>
                <a:prstGeom prst="trapezoid">
                  <a:avLst/>
                </a:prstGeom>
                <a:solidFill>
                  <a:srgbClr val="44697D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tIns="91440" bIns="91440" rtlCol="0" anchor="t" anchorCtr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50" name="Trapezoid 349"/>
                <p:cNvSpPr/>
                <p:nvPr/>
              </p:nvSpPr>
              <p:spPr>
                <a:xfrm flipV="1">
                  <a:off x="6255951" y="6492874"/>
                  <a:ext cx="221588" cy="142875"/>
                </a:xfrm>
                <a:prstGeom prst="trapezoid">
                  <a:avLst/>
                </a:prstGeom>
                <a:solidFill>
                  <a:srgbClr val="44697D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tIns="91440" bIns="91440" rtlCol="0" anchor="t" anchorCtr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40" name="Group 339"/>
            <p:cNvGrpSpPr/>
            <p:nvPr/>
          </p:nvGrpSpPr>
          <p:grpSpPr>
            <a:xfrm rot="4736596">
              <a:off x="6247862" y="5505450"/>
              <a:ext cx="226858" cy="1136648"/>
              <a:chOff x="6253316" y="5499101"/>
              <a:chExt cx="226858" cy="1136648"/>
            </a:xfrm>
          </p:grpSpPr>
          <p:grpSp>
            <p:nvGrpSpPr>
              <p:cNvPr id="341" name="Group 340"/>
              <p:cNvGrpSpPr/>
              <p:nvPr/>
            </p:nvGrpSpPr>
            <p:grpSpPr>
              <a:xfrm rot="20136404">
                <a:off x="6255951" y="5499101"/>
                <a:ext cx="224223" cy="1136648"/>
                <a:chOff x="6255951" y="5499101"/>
                <a:chExt cx="224223" cy="1136648"/>
              </a:xfrm>
            </p:grpSpPr>
            <p:sp>
              <p:nvSpPr>
                <p:cNvPr id="345" name="Trapezoid 344"/>
                <p:cNvSpPr/>
                <p:nvPr/>
              </p:nvSpPr>
              <p:spPr>
                <a:xfrm>
                  <a:off x="6258586" y="5499101"/>
                  <a:ext cx="221588" cy="142874"/>
                </a:xfrm>
                <a:prstGeom prst="trapezoid">
                  <a:avLst/>
                </a:prstGeom>
                <a:solidFill>
                  <a:srgbClr val="44697D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tIns="91440" bIns="91440" rtlCol="0" anchor="t" anchorCtr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Trapezoid 345"/>
                <p:cNvSpPr/>
                <p:nvPr/>
              </p:nvSpPr>
              <p:spPr>
                <a:xfrm flipV="1">
                  <a:off x="6255951" y="6492874"/>
                  <a:ext cx="221588" cy="142875"/>
                </a:xfrm>
                <a:prstGeom prst="trapezoid">
                  <a:avLst/>
                </a:prstGeom>
                <a:solidFill>
                  <a:srgbClr val="44697D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tIns="91440" bIns="91440" rtlCol="0" anchor="t" anchorCtr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42" name="Group 341"/>
              <p:cNvGrpSpPr/>
              <p:nvPr/>
            </p:nvGrpSpPr>
            <p:grpSpPr>
              <a:xfrm rot="1385152">
                <a:off x="6253316" y="5499101"/>
                <a:ext cx="224223" cy="1136648"/>
                <a:chOff x="6255951" y="5499101"/>
                <a:chExt cx="224223" cy="1136648"/>
              </a:xfrm>
            </p:grpSpPr>
            <p:sp>
              <p:nvSpPr>
                <p:cNvPr id="343" name="Trapezoid 342"/>
                <p:cNvSpPr/>
                <p:nvPr/>
              </p:nvSpPr>
              <p:spPr>
                <a:xfrm>
                  <a:off x="6258586" y="5499101"/>
                  <a:ext cx="221588" cy="142874"/>
                </a:xfrm>
                <a:prstGeom prst="trapezoid">
                  <a:avLst/>
                </a:prstGeom>
                <a:solidFill>
                  <a:srgbClr val="44697D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tIns="91440" bIns="91440" rtlCol="0" anchor="t" anchorCtr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44" name="Trapezoid 343"/>
                <p:cNvSpPr/>
                <p:nvPr/>
              </p:nvSpPr>
              <p:spPr>
                <a:xfrm flipV="1">
                  <a:off x="6255951" y="6492874"/>
                  <a:ext cx="221588" cy="142875"/>
                </a:xfrm>
                <a:prstGeom prst="trapezoid">
                  <a:avLst/>
                </a:prstGeom>
                <a:solidFill>
                  <a:srgbClr val="44697D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tIns="91440" bIns="91440" rtlCol="0" anchor="t" anchorCtr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53" name="Group 352"/>
          <p:cNvGrpSpPr/>
          <p:nvPr/>
        </p:nvGrpSpPr>
        <p:grpSpPr>
          <a:xfrm>
            <a:off x="8006370" y="923929"/>
            <a:ext cx="144292" cy="183805"/>
            <a:chOff x="10417175" y="473075"/>
            <a:chExt cx="390121" cy="542926"/>
          </a:xfrm>
        </p:grpSpPr>
        <p:sp>
          <p:nvSpPr>
            <p:cNvPr id="354" name="Rectangle 353"/>
            <p:cNvSpPr/>
            <p:nvPr/>
          </p:nvSpPr>
          <p:spPr>
            <a:xfrm flipH="1">
              <a:off x="10417175" y="473075"/>
              <a:ext cx="133350" cy="542925"/>
            </a:xfrm>
            <a:prstGeom prst="rect">
              <a:avLst/>
            </a:prstGeom>
            <a:solidFill>
              <a:srgbClr val="44697D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10466301" y="473075"/>
              <a:ext cx="340995" cy="101600"/>
            </a:xfrm>
            <a:prstGeom prst="rect">
              <a:avLst/>
            </a:prstGeom>
            <a:solidFill>
              <a:srgbClr val="44697D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6" name="Rectangle 355"/>
            <p:cNvSpPr/>
            <p:nvPr/>
          </p:nvSpPr>
          <p:spPr>
            <a:xfrm flipH="1">
              <a:off x="10744199" y="473075"/>
              <a:ext cx="63097" cy="542925"/>
            </a:xfrm>
            <a:prstGeom prst="rect">
              <a:avLst/>
            </a:prstGeom>
            <a:solidFill>
              <a:srgbClr val="44697D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10448203" y="914401"/>
              <a:ext cx="340995" cy="101600"/>
            </a:xfrm>
            <a:prstGeom prst="rect">
              <a:avLst/>
            </a:prstGeom>
            <a:solidFill>
              <a:srgbClr val="44697D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10503906" y="606045"/>
              <a:ext cx="252994" cy="45719"/>
            </a:xfrm>
            <a:prstGeom prst="rect">
              <a:avLst/>
            </a:prstGeom>
            <a:solidFill>
              <a:srgbClr val="44697D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10503906" y="683134"/>
              <a:ext cx="252994" cy="45719"/>
            </a:xfrm>
            <a:prstGeom prst="rect">
              <a:avLst/>
            </a:prstGeom>
            <a:solidFill>
              <a:srgbClr val="44697D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10503906" y="760223"/>
              <a:ext cx="252994" cy="45719"/>
            </a:xfrm>
            <a:prstGeom prst="rect">
              <a:avLst/>
            </a:prstGeom>
            <a:solidFill>
              <a:srgbClr val="44697D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10503906" y="837312"/>
              <a:ext cx="252994" cy="45719"/>
            </a:xfrm>
            <a:prstGeom prst="rect">
              <a:avLst/>
            </a:prstGeom>
            <a:solidFill>
              <a:srgbClr val="44697D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10465543" y="560326"/>
              <a:ext cx="45719" cy="45719"/>
            </a:xfrm>
            <a:prstGeom prst="rect">
              <a:avLst/>
            </a:prstGeom>
            <a:solidFill>
              <a:srgbClr val="69BE28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10466301" y="637415"/>
              <a:ext cx="45719" cy="45719"/>
            </a:xfrm>
            <a:prstGeom prst="rect">
              <a:avLst/>
            </a:prstGeom>
            <a:solidFill>
              <a:srgbClr val="69BE28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10465543" y="712726"/>
              <a:ext cx="45719" cy="45719"/>
            </a:xfrm>
            <a:prstGeom prst="rect">
              <a:avLst/>
            </a:prstGeom>
            <a:solidFill>
              <a:srgbClr val="69BE28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10465543" y="791593"/>
              <a:ext cx="45719" cy="45719"/>
            </a:xfrm>
            <a:prstGeom prst="rect">
              <a:avLst/>
            </a:prstGeom>
            <a:solidFill>
              <a:srgbClr val="69BE28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10465543" y="868682"/>
              <a:ext cx="45719" cy="45719"/>
            </a:xfrm>
            <a:prstGeom prst="rect">
              <a:avLst/>
            </a:prstGeom>
            <a:solidFill>
              <a:srgbClr val="69BE28"/>
            </a:solidFill>
            <a:ln w="9525" cap="flat" cmpd="sng" algn="ctr">
              <a:noFill/>
              <a:prstDash val="solid"/>
            </a:ln>
            <a:effectLst/>
          </p:spPr>
          <p:txBody>
            <a:bodyPr tIns="91440" bIns="9144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0197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Big Data Landscape ~2014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912" y="658638"/>
            <a:ext cx="6253900" cy="442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4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Big Data Platform Players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27" y="2171879"/>
            <a:ext cx="1191181" cy="2233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41" y="1305010"/>
            <a:ext cx="1397611" cy="5275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77" y="2723333"/>
            <a:ext cx="962329" cy="3191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126" y="4314236"/>
            <a:ext cx="999780" cy="3999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394" y="3846593"/>
            <a:ext cx="932186" cy="2173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8760" y="1431703"/>
            <a:ext cx="1190504" cy="168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3713" y="1741627"/>
            <a:ext cx="1019915" cy="5197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394" y="3227654"/>
            <a:ext cx="811729" cy="3075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7139" y="1877735"/>
            <a:ext cx="653897" cy="8060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6238" y="2858422"/>
            <a:ext cx="994902" cy="3365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90200" y="1369979"/>
            <a:ext cx="1104538" cy="37034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84541" y="889438"/>
            <a:ext cx="158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True Platform</a:t>
            </a:r>
            <a:endParaRPr lang="en-US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2979958" y="889438"/>
            <a:ext cx="1145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Appliance</a:t>
            </a:r>
            <a:endParaRPr lang="en-US" u="sng" dirty="0"/>
          </a:p>
        </p:txBody>
      </p:sp>
      <p:sp>
        <p:nvSpPr>
          <p:cNvPr id="22" name="TextBox 21"/>
          <p:cNvSpPr txBox="1"/>
          <p:nvPr/>
        </p:nvSpPr>
        <p:spPr>
          <a:xfrm>
            <a:off x="5050189" y="918514"/>
            <a:ext cx="134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Cloud IAAS</a:t>
            </a:r>
            <a:endParaRPr lang="en-US" u="sng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1066" y="2236419"/>
            <a:ext cx="653897" cy="80604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0581" y="3208695"/>
            <a:ext cx="999780" cy="39991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3959" y="1891097"/>
            <a:ext cx="653897" cy="8060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3058" y="2871784"/>
            <a:ext cx="994902" cy="33651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7020" y="1383341"/>
            <a:ext cx="1104538" cy="37034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87009" y="931876"/>
            <a:ext cx="134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Cloud PAAS</a:t>
            </a:r>
            <a:endParaRPr lang="en-US" u="sng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774" y="3480918"/>
            <a:ext cx="932186" cy="21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80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Making a Big Data Platform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Given our definition of </a:t>
            </a:r>
            <a:r>
              <a:rPr lang="en-US" sz="2800" dirty="0" smtClean="0"/>
              <a:t>Big </a:t>
            </a:r>
            <a:r>
              <a:rPr lang="en-US" sz="2800" dirty="0"/>
              <a:t>Data / Big </a:t>
            </a:r>
            <a:r>
              <a:rPr lang="en-US" sz="2800" dirty="0" smtClean="0"/>
              <a:t>Compute</a:t>
            </a:r>
            <a:endParaRPr lang="en-US" sz="2800" dirty="0"/>
          </a:p>
          <a:p>
            <a:pPr lvl="1">
              <a:spcBef>
                <a:spcPts val="0"/>
              </a:spcBef>
            </a:pPr>
            <a:r>
              <a:rPr lang="en-US" dirty="0"/>
              <a:t>Big Data – You data SIZE is large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Big Compute – Your data or usage COMPLEXITY is high</a:t>
            </a:r>
          </a:p>
          <a:p>
            <a:r>
              <a:rPr lang="en-US" dirty="0" smtClean="0"/>
              <a:t>What do we need from a platform to handle these workloads?</a:t>
            </a:r>
          </a:p>
          <a:p>
            <a:r>
              <a:rPr lang="en-US" dirty="0" smtClean="0"/>
              <a:t>We could:</a:t>
            </a:r>
          </a:p>
          <a:p>
            <a:pPr lvl="1"/>
            <a:r>
              <a:rPr lang="en-US" dirty="0" smtClean="0"/>
              <a:t>Scale UP – Get bigger hardware</a:t>
            </a:r>
          </a:p>
          <a:p>
            <a:pPr lvl="1"/>
            <a:r>
              <a:rPr lang="en-US" dirty="0" smtClean="0"/>
              <a:t>Scale OUT – Distribute the problem to many small machines</a:t>
            </a:r>
          </a:p>
          <a:p>
            <a:r>
              <a:rPr lang="en-US" dirty="0" smtClean="0"/>
              <a:t>Scaling up is really expensive.  Think Big Iron Mainframes</a:t>
            </a:r>
          </a:p>
          <a:p>
            <a:r>
              <a:rPr lang="en-US" dirty="0" smtClean="0"/>
              <a:t>Scaling out is more complex – Distributed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438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Makes a Big Data platform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Storage</a:t>
            </a:r>
          </a:p>
          <a:p>
            <a:r>
              <a:rPr lang="en-US" dirty="0" smtClean="0"/>
              <a:t>Resource Management</a:t>
            </a:r>
          </a:p>
          <a:p>
            <a:r>
              <a:rPr lang="en-US" dirty="0" smtClean="0"/>
              <a:t>Processing Coordination and Orchestration</a:t>
            </a:r>
          </a:p>
          <a:p>
            <a:r>
              <a:rPr lang="en-US" dirty="0" smtClean="0"/>
              <a:t>Compute Engines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79199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ortonworks_PPT_AdditionalMasters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ppt/theme/theme4.xml><?xml version="1.0" encoding="utf-8"?>
<a:theme xmlns:a="http://schemas.openxmlformats.org/drawingml/2006/main" name="1_Hortonworks_PPT_AdditionalMasters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9BE28"/>
        </a:solidFill>
        <a:ln w="9525" cap="flat" cmpd="sng" algn="ctr">
          <a:noFill/>
          <a:prstDash val="solid"/>
        </a:ln>
        <a:effectLst/>
      </a:spPr>
      <a:bodyPr tIns="91440" bIns="91440" rtlCol="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spDef>
    <a:lnDef>
      <a:spPr>
        <a:noFill/>
        <a:ln w="12700" cap="flat" cmpd="sng" algn="ctr">
          <a:solidFill>
            <a:srgbClr val="818A8F"/>
          </a:solidFill>
          <a:prstDash val="solid"/>
        </a:ln>
        <a:effectLst/>
      </a:spPr>
      <a:bodyPr/>
      <a:lstStyle/>
    </a:lnDef>
  </a:objectDefaults>
  <a:extraClrSchemeLst/>
</a:theme>
</file>

<file path=ppt/theme/theme5.xml><?xml version="1.0" encoding="utf-8"?>
<a:theme xmlns:a="http://schemas.openxmlformats.org/drawingml/2006/main" name="Hortonworks_PPT_5temp">
  <a:themeElements>
    <a:clrScheme name="Hortonworks New">
      <a:dk1>
        <a:sysClr val="windowText" lastClr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tIns="91440" bIns="91440" rtlCol="0" anchor="t" anchorCtr="0"/>
      <a:lstStyle>
        <a:defPPr algn="l">
          <a:defRPr dirty="0" smtClean="0">
            <a:solidFill>
              <a:schemeClr val="bg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4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91440" tIns="91440" rIns="91440" bIns="91440" rtlCol="0">
        <a:noAutofit/>
      </a:bodyPr>
      <a:lstStyle>
        <a:defPPr>
          <a:defRPr dirty="0"/>
        </a:defPPr>
      </a:lstStyle>
    </a:txDef>
  </a:objectDefaults>
  <a:extraClrSchemeLst/>
</a:theme>
</file>

<file path=ppt/theme/theme6.xml><?xml version="1.0" encoding="utf-8"?>
<a:theme xmlns:a="http://schemas.openxmlformats.org/drawingml/2006/main" name="1_Hortonworks_PPT_5temp">
  <a:themeElements>
    <a:clrScheme name="Hortonworks New">
      <a:dk1>
        <a:sysClr val="windowText" lastClr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tIns="91440" bIns="91440" rtlCol="0" anchor="t" anchorCtr="0"/>
      <a:lstStyle>
        <a:defPPr algn="l">
          <a:defRPr dirty="0" smtClean="0">
            <a:solidFill>
              <a:schemeClr val="bg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4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91440" tIns="91440" rIns="91440" bIns="91440" rtlCol="0">
        <a:noAutofit/>
      </a:bodyPr>
      <a:lstStyle>
        <a:defPPr>
          <a:defRPr dirty="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7460</TotalTime>
  <Words>2609</Words>
  <Application>Microsoft Macintosh PowerPoint</Application>
  <PresentationFormat>On-screen Show (16:9)</PresentationFormat>
  <Paragraphs>672</Paragraphs>
  <Slides>26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1_Custom Design</vt:lpstr>
      <vt:lpstr>2_Custom Design</vt:lpstr>
      <vt:lpstr>Hortonworks_PPT_AdditionalMasters</vt:lpstr>
      <vt:lpstr>1_Hortonworks_PPT_AdditionalMasters</vt:lpstr>
      <vt:lpstr>Hortonworks_PPT_5temp</vt:lpstr>
      <vt:lpstr>1_Hortonworks_PPT_5temp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Platform Example</vt:lpstr>
      <vt:lpstr>Hadoop Ecosystems At A Glance</vt:lpstr>
      <vt:lpstr>Hadoop Ecosystems At A Glance</vt:lpstr>
      <vt:lpstr>Hadoop Ecosystems At A Glance</vt:lpstr>
      <vt:lpstr>Hadoop Ecosystems At A Glance</vt:lpstr>
      <vt:lpstr>Hadoop Ecosystems At A Glance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Dave Patton</cp:lastModifiedBy>
  <cp:revision>53</cp:revision>
  <dcterms:created xsi:type="dcterms:W3CDTF">2014-10-14T00:51:43Z</dcterms:created>
  <dcterms:modified xsi:type="dcterms:W3CDTF">2015-10-07T03:55:18Z</dcterms:modified>
</cp:coreProperties>
</file>